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258" r:id="rId3"/>
    <p:sldId id="303" r:id="rId4"/>
    <p:sldId id="259" r:id="rId5"/>
    <p:sldId id="301" r:id="rId6"/>
    <p:sldId id="402" r:id="rId7"/>
    <p:sldId id="300" r:id="rId8"/>
    <p:sldId id="373" r:id="rId9"/>
    <p:sldId id="374" r:id="rId10"/>
    <p:sldId id="375" r:id="rId11"/>
    <p:sldId id="376" r:id="rId12"/>
    <p:sldId id="377" r:id="rId13"/>
    <p:sldId id="378" r:id="rId14"/>
    <p:sldId id="403" r:id="rId15"/>
    <p:sldId id="379" r:id="rId16"/>
    <p:sldId id="381" r:id="rId17"/>
    <p:sldId id="398" r:id="rId18"/>
    <p:sldId id="382" r:id="rId19"/>
    <p:sldId id="383" r:id="rId20"/>
    <p:sldId id="397" r:id="rId21"/>
    <p:sldId id="385" r:id="rId22"/>
    <p:sldId id="384" r:id="rId23"/>
    <p:sldId id="386" r:id="rId24"/>
    <p:sldId id="399" r:id="rId25"/>
    <p:sldId id="401" r:id="rId26"/>
    <p:sldId id="393" r:id="rId27"/>
    <p:sldId id="394" r:id="rId28"/>
    <p:sldId id="395" r:id="rId29"/>
    <p:sldId id="396" r:id="rId30"/>
    <p:sldId id="372" r:id="rId31"/>
    <p:sldId id="298"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微软用户" initials="微软用户" lastIdx="1" clrIdx="0">
    <p:extLst>
      <p:ext uri="{19B8F6BF-5375-455C-9EA6-DF929625EA0E}">
        <p15:presenceInfo xmlns:p15="http://schemas.microsoft.com/office/powerpoint/2012/main" userId="微软用户"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2700D"/>
    <a:srgbClr val="93700E"/>
    <a:srgbClr val="91700D"/>
    <a:srgbClr val="92710E"/>
    <a:srgbClr val="0E1224"/>
    <a:srgbClr val="0E1225"/>
    <a:srgbClr val="FFC000"/>
    <a:srgbClr val="AE4C5F"/>
    <a:srgbClr val="B54C67"/>
    <a:srgbClr val="B74D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深色样式 1 - 强调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39" autoAdjust="0"/>
    <p:restoredTop sz="94660"/>
  </p:normalViewPr>
  <p:slideViewPr>
    <p:cSldViewPr snapToGrid="0">
      <p:cViewPr varScale="1">
        <p:scale>
          <a:sx n="91" d="100"/>
          <a:sy n="91" d="100"/>
        </p:scale>
        <p:origin x="11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E0124B-5526-4A8E-BA00-079BE0B0BE3F}" type="doc">
      <dgm:prSet loTypeId="urn:microsoft.com/office/officeart/2009/3/layout/StepUpProcess" loCatId="process" qsTypeId="urn:microsoft.com/office/officeart/2005/8/quickstyle/simple1" qsCatId="simple" csTypeId="urn:microsoft.com/office/officeart/2005/8/colors/accent1_3" csCatId="accent1" phldr="1"/>
      <dgm:spPr/>
      <dgm:t>
        <a:bodyPr/>
        <a:lstStyle/>
        <a:p>
          <a:endParaRPr lang="zh-CN" altLang="en-US"/>
        </a:p>
      </dgm:t>
    </dgm:pt>
    <dgm:pt modelId="{37CFF348-EA03-4BF4-99B4-7C315D5BB5AB}">
      <dgm:prSet phldrT="[文本]" custT="1"/>
      <dgm:spPr/>
      <dgm:t>
        <a:bodyPr/>
        <a:lstStyle/>
        <a:p>
          <a:r>
            <a:rPr lang="zh-CN" altLang="en-US" sz="2400" dirty="0" smtClean="0">
              <a:solidFill>
                <a:srgbClr val="FFC000"/>
              </a:solidFill>
              <a:latin typeface="微软雅黑" panose="020B0503020204020204" pitchFamily="34" charset="-122"/>
              <a:ea typeface="微软雅黑" panose="020B0503020204020204" pitchFamily="34" charset="-122"/>
            </a:rPr>
            <a:t>缺失值处理</a:t>
          </a:r>
          <a:endParaRPr lang="zh-CN" altLang="en-US" sz="2400" dirty="0">
            <a:solidFill>
              <a:srgbClr val="FFC000"/>
            </a:solidFill>
            <a:latin typeface="微软雅黑" panose="020B0503020204020204" pitchFamily="34" charset="-122"/>
            <a:ea typeface="微软雅黑" panose="020B0503020204020204" pitchFamily="34" charset="-122"/>
          </a:endParaRPr>
        </a:p>
      </dgm:t>
    </dgm:pt>
    <dgm:pt modelId="{7925BB85-50BE-4D68-85D9-CF49787A6C56}" type="parTrans" cxnId="{7EC71E1E-3930-4307-AF56-5D51933BC0AA}">
      <dgm:prSet/>
      <dgm:spPr/>
      <dgm:t>
        <a:bodyPr/>
        <a:lstStyle/>
        <a:p>
          <a:endParaRPr lang="zh-CN" altLang="en-US"/>
        </a:p>
      </dgm:t>
    </dgm:pt>
    <dgm:pt modelId="{B358203B-E765-4A2B-9FA8-7367BF8F0C2E}" type="sibTrans" cxnId="{7EC71E1E-3930-4307-AF56-5D51933BC0AA}">
      <dgm:prSet/>
      <dgm:spPr/>
      <dgm:t>
        <a:bodyPr/>
        <a:lstStyle/>
        <a:p>
          <a:endParaRPr lang="zh-CN" altLang="en-US"/>
        </a:p>
      </dgm:t>
    </dgm:pt>
    <dgm:pt modelId="{892DFCB3-C9EE-4CFB-9014-16E60C205861}">
      <dgm:prSet phldrT="[文本]" custT="1"/>
      <dgm:spPr/>
      <dgm:t>
        <a:bodyPr/>
        <a:lstStyle/>
        <a:p>
          <a:r>
            <a:rPr lang="zh-CN" altLang="en-US" sz="2400" dirty="0" smtClean="0">
              <a:solidFill>
                <a:srgbClr val="FFC000"/>
              </a:solidFill>
              <a:latin typeface="微软雅黑" panose="020B0503020204020204" pitchFamily="34" charset="-122"/>
              <a:ea typeface="微软雅黑" panose="020B0503020204020204" pitchFamily="34" charset="-122"/>
            </a:rPr>
            <a:t>文本属性处理</a:t>
          </a:r>
          <a:endParaRPr lang="zh-CN" altLang="en-US" sz="2400" dirty="0">
            <a:solidFill>
              <a:srgbClr val="FFC000"/>
            </a:solidFill>
            <a:latin typeface="微软雅黑" panose="020B0503020204020204" pitchFamily="34" charset="-122"/>
            <a:ea typeface="微软雅黑" panose="020B0503020204020204" pitchFamily="34" charset="-122"/>
          </a:endParaRPr>
        </a:p>
      </dgm:t>
    </dgm:pt>
    <dgm:pt modelId="{FD92454C-845F-446E-A502-17FCBD10E541}" type="parTrans" cxnId="{70ECBB72-CAD2-4A7D-9AE3-0ABEA2BC9311}">
      <dgm:prSet/>
      <dgm:spPr/>
      <dgm:t>
        <a:bodyPr/>
        <a:lstStyle/>
        <a:p>
          <a:endParaRPr lang="zh-CN" altLang="en-US"/>
        </a:p>
      </dgm:t>
    </dgm:pt>
    <dgm:pt modelId="{FBA805F5-935E-4898-A943-70905D87247A}" type="sibTrans" cxnId="{70ECBB72-CAD2-4A7D-9AE3-0ABEA2BC9311}">
      <dgm:prSet/>
      <dgm:spPr/>
      <dgm:t>
        <a:bodyPr/>
        <a:lstStyle/>
        <a:p>
          <a:endParaRPr lang="zh-CN" altLang="en-US"/>
        </a:p>
      </dgm:t>
    </dgm:pt>
    <dgm:pt modelId="{4854D78A-C07E-4933-ABA2-9A178F0F4988}">
      <dgm:prSet phldrT="[文本]" custT="1"/>
      <dgm:spPr/>
      <dgm:t>
        <a:bodyPr/>
        <a:lstStyle/>
        <a:p>
          <a:r>
            <a:rPr lang="zh-CN" altLang="en-US" sz="2400" dirty="0" smtClean="0">
              <a:solidFill>
                <a:srgbClr val="FFC000"/>
              </a:solidFill>
              <a:latin typeface="微软雅黑" panose="020B0503020204020204" pitchFamily="34" charset="-122"/>
              <a:ea typeface="微软雅黑" panose="020B0503020204020204" pitchFamily="34" charset="-122"/>
            </a:rPr>
            <a:t>特征缩放</a:t>
          </a:r>
          <a:endParaRPr lang="zh-CN" altLang="en-US" sz="2400" dirty="0">
            <a:solidFill>
              <a:srgbClr val="FFC000"/>
            </a:solidFill>
            <a:latin typeface="微软雅黑" panose="020B0503020204020204" pitchFamily="34" charset="-122"/>
            <a:ea typeface="微软雅黑" panose="020B0503020204020204" pitchFamily="34" charset="-122"/>
          </a:endParaRPr>
        </a:p>
      </dgm:t>
    </dgm:pt>
    <dgm:pt modelId="{58E021B0-14F1-470C-B5D8-8904EE1C6176}" type="parTrans" cxnId="{EE808DB3-5319-4B12-9DF3-CF93CBC1E47D}">
      <dgm:prSet/>
      <dgm:spPr/>
      <dgm:t>
        <a:bodyPr/>
        <a:lstStyle/>
        <a:p>
          <a:endParaRPr lang="zh-CN" altLang="en-US"/>
        </a:p>
      </dgm:t>
    </dgm:pt>
    <dgm:pt modelId="{75D68935-C7B2-4400-B557-EE322CD20C29}" type="sibTrans" cxnId="{EE808DB3-5319-4B12-9DF3-CF93CBC1E47D}">
      <dgm:prSet/>
      <dgm:spPr/>
      <dgm:t>
        <a:bodyPr/>
        <a:lstStyle/>
        <a:p>
          <a:endParaRPr lang="zh-CN" altLang="en-US"/>
        </a:p>
      </dgm:t>
    </dgm:pt>
    <dgm:pt modelId="{632911DA-2C64-47FA-887D-AC2D118F2D76}" type="pres">
      <dgm:prSet presAssocID="{08E0124B-5526-4A8E-BA00-079BE0B0BE3F}" presName="rootnode" presStyleCnt="0">
        <dgm:presLayoutVars>
          <dgm:chMax/>
          <dgm:chPref/>
          <dgm:dir/>
          <dgm:animLvl val="lvl"/>
        </dgm:presLayoutVars>
      </dgm:prSet>
      <dgm:spPr/>
      <dgm:t>
        <a:bodyPr/>
        <a:lstStyle/>
        <a:p>
          <a:endParaRPr lang="zh-CN" altLang="en-US"/>
        </a:p>
      </dgm:t>
    </dgm:pt>
    <dgm:pt modelId="{7C593BF9-D429-48D4-A2EE-0CF4B447518E}" type="pres">
      <dgm:prSet presAssocID="{37CFF348-EA03-4BF4-99B4-7C315D5BB5AB}" presName="composite" presStyleCnt="0"/>
      <dgm:spPr/>
    </dgm:pt>
    <dgm:pt modelId="{8B0DE55B-3178-4FD1-8A6B-127B0497E78D}" type="pres">
      <dgm:prSet presAssocID="{37CFF348-EA03-4BF4-99B4-7C315D5BB5AB}" presName="LShape" presStyleLbl="alignNode1" presStyleIdx="0" presStyleCnt="5"/>
      <dgm:spPr/>
    </dgm:pt>
    <dgm:pt modelId="{2010CC8C-045F-4D28-A85D-BD4ACCD5515E}" type="pres">
      <dgm:prSet presAssocID="{37CFF348-EA03-4BF4-99B4-7C315D5BB5AB}" presName="ParentText" presStyleLbl="revTx" presStyleIdx="0" presStyleCnt="3" custScaleX="133196" custLinFactNeighborX="14219" custLinFactNeighborY="7300">
        <dgm:presLayoutVars>
          <dgm:chMax val="0"/>
          <dgm:chPref val="0"/>
          <dgm:bulletEnabled val="1"/>
        </dgm:presLayoutVars>
      </dgm:prSet>
      <dgm:spPr/>
      <dgm:t>
        <a:bodyPr/>
        <a:lstStyle/>
        <a:p>
          <a:endParaRPr lang="zh-CN" altLang="en-US"/>
        </a:p>
      </dgm:t>
    </dgm:pt>
    <dgm:pt modelId="{814E99DD-9757-47F3-92F1-F046916FD984}" type="pres">
      <dgm:prSet presAssocID="{37CFF348-EA03-4BF4-99B4-7C315D5BB5AB}" presName="Triangle" presStyleLbl="alignNode1" presStyleIdx="1" presStyleCnt="5"/>
      <dgm:spPr/>
    </dgm:pt>
    <dgm:pt modelId="{30972505-EC56-4B99-8196-A7ACAFA302AD}" type="pres">
      <dgm:prSet presAssocID="{B358203B-E765-4A2B-9FA8-7367BF8F0C2E}" presName="sibTrans" presStyleCnt="0"/>
      <dgm:spPr/>
    </dgm:pt>
    <dgm:pt modelId="{4F783B2C-1FA9-418A-B32A-CE5606DDBCA6}" type="pres">
      <dgm:prSet presAssocID="{B358203B-E765-4A2B-9FA8-7367BF8F0C2E}" presName="space" presStyleCnt="0"/>
      <dgm:spPr/>
    </dgm:pt>
    <dgm:pt modelId="{08A4C513-1D96-4E18-AD2E-60F9F2346068}" type="pres">
      <dgm:prSet presAssocID="{892DFCB3-C9EE-4CFB-9014-16E60C205861}" presName="composite" presStyleCnt="0"/>
      <dgm:spPr/>
    </dgm:pt>
    <dgm:pt modelId="{6F0A1B6F-33B2-49C5-9BFD-C79A64FC14D7}" type="pres">
      <dgm:prSet presAssocID="{892DFCB3-C9EE-4CFB-9014-16E60C205861}" presName="LShape" presStyleLbl="alignNode1" presStyleIdx="2" presStyleCnt="5" custScaleX="127930" custLinFactNeighborX="-9628" custLinFactNeighborY="4272"/>
      <dgm:spPr/>
    </dgm:pt>
    <dgm:pt modelId="{95BD7EA9-23CC-4BEB-9801-915918264B27}" type="pres">
      <dgm:prSet presAssocID="{892DFCB3-C9EE-4CFB-9014-16E60C205861}" presName="ParentText" presStyleLbl="revTx" presStyleIdx="1" presStyleCnt="3" custScaleX="156433" custLinFactNeighborX="1421" custLinFactNeighborY="8922">
        <dgm:presLayoutVars>
          <dgm:chMax val="0"/>
          <dgm:chPref val="0"/>
          <dgm:bulletEnabled val="1"/>
        </dgm:presLayoutVars>
      </dgm:prSet>
      <dgm:spPr/>
      <dgm:t>
        <a:bodyPr/>
        <a:lstStyle/>
        <a:p>
          <a:endParaRPr lang="zh-CN" altLang="en-US"/>
        </a:p>
      </dgm:t>
    </dgm:pt>
    <dgm:pt modelId="{10A22402-DCB8-4127-B944-E69290308C0E}" type="pres">
      <dgm:prSet presAssocID="{892DFCB3-C9EE-4CFB-9014-16E60C205861}" presName="Triangle" presStyleLbl="alignNode1" presStyleIdx="3" presStyleCnt="5"/>
      <dgm:spPr/>
    </dgm:pt>
    <dgm:pt modelId="{6336E58E-C0AC-4558-80CF-6BC138759E7A}" type="pres">
      <dgm:prSet presAssocID="{FBA805F5-935E-4898-A943-70905D87247A}" presName="sibTrans" presStyleCnt="0"/>
      <dgm:spPr/>
    </dgm:pt>
    <dgm:pt modelId="{0C8C0EA6-9FA5-41E4-B509-39AA35189045}" type="pres">
      <dgm:prSet presAssocID="{FBA805F5-935E-4898-A943-70905D87247A}" presName="space" presStyleCnt="0"/>
      <dgm:spPr/>
    </dgm:pt>
    <dgm:pt modelId="{692B81E3-A415-46D7-AA11-C3B72A029960}" type="pres">
      <dgm:prSet presAssocID="{4854D78A-C07E-4933-ABA2-9A178F0F4988}" presName="composite" presStyleCnt="0"/>
      <dgm:spPr/>
    </dgm:pt>
    <dgm:pt modelId="{BB852080-57C7-48B0-B966-16E661AB011B}" type="pres">
      <dgm:prSet presAssocID="{4854D78A-C07E-4933-ABA2-9A178F0F4988}" presName="LShape" presStyleLbl="alignNode1" presStyleIdx="4" presStyleCnt="5"/>
      <dgm:spPr/>
    </dgm:pt>
    <dgm:pt modelId="{C9D6D0E2-FEDF-4F34-86C1-35C73C53A856}" type="pres">
      <dgm:prSet presAssocID="{4854D78A-C07E-4933-ABA2-9A178F0F4988}" presName="ParentText" presStyleLbl="revTx" presStyleIdx="2" presStyleCnt="3" custLinFactNeighborX="13" custLinFactNeighborY="4866">
        <dgm:presLayoutVars>
          <dgm:chMax val="0"/>
          <dgm:chPref val="0"/>
          <dgm:bulletEnabled val="1"/>
        </dgm:presLayoutVars>
      </dgm:prSet>
      <dgm:spPr/>
      <dgm:t>
        <a:bodyPr/>
        <a:lstStyle/>
        <a:p>
          <a:endParaRPr lang="zh-CN" altLang="en-US"/>
        </a:p>
      </dgm:t>
    </dgm:pt>
  </dgm:ptLst>
  <dgm:cxnLst>
    <dgm:cxn modelId="{70ECBB72-CAD2-4A7D-9AE3-0ABEA2BC9311}" srcId="{08E0124B-5526-4A8E-BA00-079BE0B0BE3F}" destId="{892DFCB3-C9EE-4CFB-9014-16E60C205861}" srcOrd="1" destOrd="0" parTransId="{FD92454C-845F-446E-A502-17FCBD10E541}" sibTransId="{FBA805F5-935E-4898-A943-70905D87247A}"/>
    <dgm:cxn modelId="{EE808DB3-5319-4B12-9DF3-CF93CBC1E47D}" srcId="{08E0124B-5526-4A8E-BA00-079BE0B0BE3F}" destId="{4854D78A-C07E-4933-ABA2-9A178F0F4988}" srcOrd="2" destOrd="0" parTransId="{58E021B0-14F1-470C-B5D8-8904EE1C6176}" sibTransId="{75D68935-C7B2-4400-B557-EE322CD20C29}"/>
    <dgm:cxn modelId="{7EC71E1E-3930-4307-AF56-5D51933BC0AA}" srcId="{08E0124B-5526-4A8E-BA00-079BE0B0BE3F}" destId="{37CFF348-EA03-4BF4-99B4-7C315D5BB5AB}" srcOrd="0" destOrd="0" parTransId="{7925BB85-50BE-4D68-85D9-CF49787A6C56}" sibTransId="{B358203B-E765-4A2B-9FA8-7367BF8F0C2E}"/>
    <dgm:cxn modelId="{03DE491E-2DF4-4535-9F6B-1A9E7CB92084}" type="presOf" srcId="{37CFF348-EA03-4BF4-99B4-7C315D5BB5AB}" destId="{2010CC8C-045F-4D28-A85D-BD4ACCD5515E}" srcOrd="0" destOrd="0" presId="urn:microsoft.com/office/officeart/2009/3/layout/StepUpProcess"/>
    <dgm:cxn modelId="{1631A74B-7564-455D-9BAA-48DE1E10AEDA}" type="presOf" srcId="{4854D78A-C07E-4933-ABA2-9A178F0F4988}" destId="{C9D6D0E2-FEDF-4F34-86C1-35C73C53A856}" srcOrd="0" destOrd="0" presId="urn:microsoft.com/office/officeart/2009/3/layout/StepUpProcess"/>
    <dgm:cxn modelId="{12918BFD-83C5-4620-AB28-D3FD99373B5F}" type="presOf" srcId="{08E0124B-5526-4A8E-BA00-079BE0B0BE3F}" destId="{632911DA-2C64-47FA-887D-AC2D118F2D76}" srcOrd="0" destOrd="0" presId="urn:microsoft.com/office/officeart/2009/3/layout/StepUpProcess"/>
    <dgm:cxn modelId="{4CE76765-D8AF-4553-ACC8-14E0B125D3C1}" type="presOf" srcId="{892DFCB3-C9EE-4CFB-9014-16E60C205861}" destId="{95BD7EA9-23CC-4BEB-9801-915918264B27}" srcOrd="0" destOrd="0" presId="urn:microsoft.com/office/officeart/2009/3/layout/StepUpProcess"/>
    <dgm:cxn modelId="{BC2BF07A-F5DA-4920-9106-9D35B0358600}" type="presParOf" srcId="{632911DA-2C64-47FA-887D-AC2D118F2D76}" destId="{7C593BF9-D429-48D4-A2EE-0CF4B447518E}" srcOrd="0" destOrd="0" presId="urn:microsoft.com/office/officeart/2009/3/layout/StepUpProcess"/>
    <dgm:cxn modelId="{1A02B095-BB1B-4C5F-BA08-C040B067BB23}" type="presParOf" srcId="{7C593BF9-D429-48D4-A2EE-0CF4B447518E}" destId="{8B0DE55B-3178-4FD1-8A6B-127B0497E78D}" srcOrd="0" destOrd="0" presId="urn:microsoft.com/office/officeart/2009/3/layout/StepUpProcess"/>
    <dgm:cxn modelId="{298F2848-60F0-4609-AEEB-F6DC071F2779}" type="presParOf" srcId="{7C593BF9-D429-48D4-A2EE-0CF4B447518E}" destId="{2010CC8C-045F-4D28-A85D-BD4ACCD5515E}" srcOrd="1" destOrd="0" presId="urn:microsoft.com/office/officeart/2009/3/layout/StepUpProcess"/>
    <dgm:cxn modelId="{ADE11EB1-6438-479B-BCC8-299DE274DB5A}" type="presParOf" srcId="{7C593BF9-D429-48D4-A2EE-0CF4B447518E}" destId="{814E99DD-9757-47F3-92F1-F046916FD984}" srcOrd="2" destOrd="0" presId="urn:microsoft.com/office/officeart/2009/3/layout/StepUpProcess"/>
    <dgm:cxn modelId="{792C70A4-0B7A-4AA3-A5CA-B8D1C9E78CA6}" type="presParOf" srcId="{632911DA-2C64-47FA-887D-AC2D118F2D76}" destId="{30972505-EC56-4B99-8196-A7ACAFA302AD}" srcOrd="1" destOrd="0" presId="urn:microsoft.com/office/officeart/2009/3/layout/StepUpProcess"/>
    <dgm:cxn modelId="{F3FDACA9-F13E-40AC-A43E-E56179B6884C}" type="presParOf" srcId="{30972505-EC56-4B99-8196-A7ACAFA302AD}" destId="{4F783B2C-1FA9-418A-B32A-CE5606DDBCA6}" srcOrd="0" destOrd="0" presId="urn:microsoft.com/office/officeart/2009/3/layout/StepUpProcess"/>
    <dgm:cxn modelId="{2A0C25D3-CDCD-4C10-8D6E-8FE314BA62FA}" type="presParOf" srcId="{632911DA-2C64-47FA-887D-AC2D118F2D76}" destId="{08A4C513-1D96-4E18-AD2E-60F9F2346068}" srcOrd="2" destOrd="0" presId="urn:microsoft.com/office/officeart/2009/3/layout/StepUpProcess"/>
    <dgm:cxn modelId="{9FE37714-8570-4064-8B34-BFC7A4084EAB}" type="presParOf" srcId="{08A4C513-1D96-4E18-AD2E-60F9F2346068}" destId="{6F0A1B6F-33B2-49C5-9BFD-C79A64FC14D7}" srcOrd="0" destOrd="0" presId="urn:microsoft.com/office/officeart/2009/3/layout/StepUpProcess"/>
    <dgm:cxn modelId="{D2C621BB-ACAF-4017-863E-652ED5A725F1}" type="presParOf" srcId="{08A4C513-1D96-4E18-AD2E-60F9F2346068}" destId="{95BD7EA9-23CC-4BEB-9801-915918264B27}" srcOrd="1" destOrd="0" presId="urn:microsoft.com/office/officeart/2009/3/layout/StepUpProcess"/>
    <dgm:cxn modelId="{97E68ADD-69B1-449A-A255-350BD988CFDB}" type="presParOf" srcId="{08A4C513-1D96-4E18-AD2E-60F9F2346068}" destId="{10A22402-DCB8-4127-B944-E69290308C0E}" srcOrd="2" destOrd="0" presId="urn:microsoft.com/office/officeart/2009/3/layout/StepUpProcess"/>
    <dgm:cxn modelId="{689D5585-E9BE-49FD-B2C7-185DF1F8E6EE}" type="presParOf" srcId="{632911DA-2C64-47FA-887D-AC2D118F2D76}" destId="{6336E58E-C0AC-4558-80CF-6BC138759E7A}" srcOrd="3" destOrd="0" presId="urn:microsoft.com/office/officeart/2009/3/layout/StepUpProcess"/>
    <dgm:cxn modelId="{892800B4-D18B-402F-9FC3-44DA392CACCF}" type="presParOf" srcId="{6336E58E-C0AC-4558-80CF-6BC138759E7A}" destId="{0C8C0EA6-9FA5-41E4-B509-39AA35189045}" srcOrd="0" destOrd="0" presId="urn:microsoft.com/office/officeart/2009/3/layout/StepUpProcess"/>
    <dgm:cxn modelId="{075E97BE-49CA-48E1-8DE9-49CC095513A3}" type="presParOf" srcId="{632911DA-2C64-47FA-887D-AC2D118F2D76}" destId="{692B81E3-A415-46D7-AA11-C3B72A029960}" srcOrd="4" destOrd="0" presId="urn:microsoft.com/office/officeart/2009/3/layout/StepUpProcess"/>
    <dgm:cxn modelId="{61E8C275-8FCE-4D3D-AA7C-39E8949BA3A8}" type="presParOf" srcId="{692B81E3-A415-46D7-AA11-C3B72A029960}" destId="{BB852080-57C7-48B0-B966-16E661AB011B}" srcOrd="0" destOrd="0" presId="urn:microsoft.com/office/officeart/2009/3/layout/StepUpProcess"/>
    <dgm:cxn modelId="{900B4F8C-DC5F-41B4-87F2-71CB475CC6E9}" type="presParOf" srcId="{692B81E3-A415-46D7-AA11-C3B72A029960}" destId="{C9D6D0E2-FEDF-4F34-86C1-35C73C53A856}"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A2D05B-7DC3-4B00-AAD0-A149C2374454}" type="doc">
      <dgm:prSet loTypeId="urn:microsoft.com/office/officeart/2005/8/layout/chevron1" loCatId="process" qsTypeId="urn:microsoft.com/office/officeart/2005/8/quickstyle/simple1" qsCatId="simple" csTypeId="urn:microsoft.com/office/officeart/2005/8/colors/accent0_3" csCatId="mainScheme" phldr="1"/>
      <dgm:spPr/>
    </dgm:pt>
    <dgm:pt modelId="{8A8934F8-A090-4720-A4D5-FEC052856F9A}">
      <dgm:prSet phldrT="[文本]"/>
      <dgm:spPr>
        <a:solidFill>
          <a:schemeClr val="bg2">
            <a:lumMod val="50000"/>
          </a:schemeClr>
        </a:solidFill>
      </dgm:spPr>
      <dgm:t>
        <a:bodyPr/>
        <a:lstStyle/>
        <a:p>
          <a:r>
            <a:rPr lang="zh-CN" altLang="en-US" b="1" dirty="0" smtClean="0"/>
            <a:t>文本分类</a:t>
          </a:r>
          <a:endParaRPr lang="zh-CN" altLang="en-US" b="1" dirty="0"/>
        </a:p>
      </dgm:t>
    </dgm:pt>
    <dgm:pt modelId="{B999D0D3-5C9C-4D30-A605-1C66278A32D1}" type="parTrans" cxnId="{C90D0075-507C-4512-BEDA-5FEE30CE4310}">
      <dgm:prSet/>
      <dgm:spPr/>
      <dgm:t>
        <a:bodyPr/>
        <a:lstStyle/>
        <a:p>
          <a:endParaRPr lang="zh-CN" altLang="en-US"/>
        </a:p>
      </dgm:t>
    </dgm:pt>
    <dgm:pt modelId="{01180C50-C6F4-41B4-9A6B-F29C3C0A6454}" type="sibTrans" cxnId="{C90D0075-507C-4512-BEDA-5FEE30CE4310}">
      <dgm:prSet/>
      <dgm:spPr/>
      <dgm:t>
        <a:bodyPr/>
        <a:lstStyle/>
        <a:p>
          <a:endParaRPr lang="zh-CN" altLang="en-US"/>
        </a:p>
      </dgm:t>
    </dgm:pt>
    <dgm:pt modelId="{3E564652-1F2F-43D9-8112-B1BB8FD41385}">
      <dgm:prSet phldrT="[文本]"/>
      <dgm:spPr>
        <a:solidFill>
          <a:schemeClr val="accent4">
            <a:lumMod val="75000"/>
          </a:schemeClr>
        </a:solidFill>
      </dgm:spPr>
      <dgm:t>
        <a:bodyPr/>
        <a:lstStyle/>
        <a:p>
          <a:r>
            <a:rPr lang="zh-CN" altLang="en-US" b="1" dirty="0" smtClean="0"/>
            <a:t>整数分类</a:t>
          </a:r>
          <a:endParaRPr lang="zh-CN" altLang="en-US" b="1" dirty="0"/>
        </a:p>
      </dgm:t>
    </dgm:pt>
    <dgm:pt modelId="{F5A8912B-E1C7-43C0-85BC-526328D6A0CF}" type="parTrans" cxnId="{0F41C4F4-F844-4CA6-8C41-F926824943CF}">
      <dgm:prSet/>
      <dgm:spPr/>
      <dgm:t>
        <a:bodyPr/>
        <a:lstStyle/>
        <a:p>
          <a:endParaRPr lang="zh-CN" altLang="en-US"/>
        </a:p>
      </dgm:t>
    </dgm:pt>
    <dgm:pt modelId="{98203944-5103-44F4-9357-827F91F39139}" type="sibTrans" cxnId="{0F41C4F4-F844-4CA6-8C41-F926824943CF}">
      <dgm:prSet/>
      <dgm:spPr/>
      <dgm:t>
        <a:bodyPr/>
        <a:lstStyle/>
        <a:p>
          <a:endParaRPr lang="zh-CN" altLang="en-US"/>
        </a:p>
      </dgm:t>
    </dgm:pt>
    <dgm:pt modelId="{63367E25-37CA-4C8C-AED7-3A0E20982B97}">
      <dgm:prSet phldrT="[文本]"/>
      <dgm:spPr>
        <a:solidFill>
          <a:schemeClr val="accent4">
            <a:lumMod val="50000"/>
          </a:schemeClr>
        </a:solidFill>
      </dgm:spPr>
      <dgm:t>
        <a:bodyPr/>
        <a:lstStyle/>
        <a:p>
          <a:r>
            <a:rPr lang="zh-CN" altLang="en-US" b="1" dirty="0" smtClean="0"/>
            <a:t>独热向量</a:t>
          </a:r>
          <a:endParaRPr lang="zh-CN" altLang="en-US" b="1" dirty="0"/>
        </a:p>
      </dgm:t>
    </dgm:pt>
    <dgm:pt modelId="{09983855-E4FC-41BB-B366-F44C298CBA01}" type="parTrans" cxnId="{ED949C94-6EB4-4350-BD69-73E0EF11782D}">
      <dgm:prSet/>
      <dgm:spPr/>
      <dgm:t>
        <a:bodyPr/>
        <a:lstStyle/>
        <a:p>
          <a:endParaRPr lang="zh-CN" altLang="en-US"/>
        </a:p>
      </dgm:t>
    </dgm:pt>
    <dgm:pt modelId="{67A1C516-216A-4C16-8B8D-A3171EA404A2}" type="sibTrans" cxnId="{ED949C94-6EB4-4350-BD69-73E0EF11782D}">
      <dgm:prSet/>
      <dgm:spPr/>
      <dgm:t>
        <a:bodyPr/>
        <a:lstStyle/>
        <a:p>
          <a:endParaRPr lang="zh-CN" altLang="en-US"/>
        </a:p>
      </dgm:t>
    </dgm:pt>
    <dgm:pt modelId="{2FDC8072-5967-4089-A5BE-2452D7AE63F8}" type="pres">
      <dgm:prSet presAssocID="{7BA2D05B-7DC3-4B00-AAD0-A149C2374454}" presName="Name0" presStyleCnt="0">
        <dgm:presLayoutVars>
          <dgm:dir/>
          <dgm:animLvl val="lvl"/>
          <dgm:resizeHandles val="exact"/>
        </dgm:presLayoutVars>
      </dgm:prSet>
      <dgm:spPr/>
    </dgm:pt>
    <dgm:pt modelId="{19D7186C-5D92-40F9-A7A5-B69BE965C440}" type="pres">
      <dgm:prSet presAssocID="{8A8934F8-A090-4720-A4D5-FEC052856F9A}" presName="parTxOnly" presStyleLbl="node1" presStyleIdx="0" presStyleCnt="3" custScaleX="102321" custScaleY="50689">
        <dgm:presLayoutVars>
          <dgm:chMax val="0"/>
          <dgm:chPref val="0"/>
          <dgm:bulletEnabled val="1"/>
        </dgm:presLayoutVars>
      </dgm:prSet>
      <dgm:spPr/>
      <dgm:t>
        <a:bodyPr/>
        <a:lstStyle/>
        <a:p>
          <a:endParaRPr lang="zh-CN" altLang="en-US"/>
        </a:p>
      </dgm:t>
    </dgm:pt>
    <dgm:pt modelId="{5F85C0CF-16F9-43FE-8888-43A7E749D607}" type="pres">
      <dgm:prSet presAssocID="{01180C50-C6F4-41B4-9A6B-F29C3C0A6454}" presName="parTxOnlySpace" presStyleCnt="0"/>
      <dgm:spPr/>
    </dgm:pt>
    <dgm:pt modelId="{77AF084E-DEFE-4CF7-B361-3CA7895859C4}" type="pres">
      <dgm:prSet presAssocID="{3E564652-1F2F-43D9-8112-B1BB8FD41385}" presName="parTxOnly" presStyleLbl="node1" presStyleIdx="1" presStyleCnt="3" custScaleY="48620" custLinFactNeighborY="-1034">
        <dgm:presLayoutVars>
          <dgm:chMax val="0"/>
          <dgm:chPref val="0"/>
          <dgm:bulletEnabled val="1"/>
        </dgm:presLayoutVars>
      </dgm:prSet>
      <dgm:spPr/>
      <dgm:t>
        <a:bodyPr/>
        <a:lstStyle/>
        <a:p>
          <a:endParaRPr lang="zh-CN" altLang="en-US"/>
        </a:p>
      </dgm:t>
    </dgm:pt>
    <dgm:pt modelId="{CAB26F2E-DCC7-4231-9153-6A48E8E39A94}" type="pres">
      <dgm:prSet presAssocID="{98203944-5103-44F4-9357-827F91F39139}" presName="parTxOnlySpace" presStyleCnt="0"/>
      <dgm:spPr/>
    </dgm:pt>
    <dgm:pt modelId="{BCC19388-025E-41CC-9E6A-709F2C2DFDE2}" type="pres">
      <dgm:prSet presAssocID="{63367E25-37CA-4C8C-AED7-3A0E20982B97}" presName="parTxOnly" presStyleLbl="node1" presStyleIdx="2" presStyleCnt="3" custScaleY="48620">
        <dgm:presLayoutVars>
          <dgm:chMax val="0"/>
          <dgm:chPref val="0"/>
          <dgm:bulletEnabled val="1"/>
        </dgm:presLayoutVars>
      </dgm:prSet>
      <dgm:spPr/>
      <dgm:t>
        <a:bodyPr/>
        <a:lstStyle/>
        <a:p>
          <a:endParaRPr lang="zh-CN" altLang="en-US"/>
        </a:p>
      </dgm:t>
    </dgm:pt>
  </dgm:ptLst>
  <dgm:cxnLst>
    <dgm:cxn modelId="{0F41C4F4-F844-4CA6-8C41-F926824943CF}" srcId="{7BA2D05B-7DC3-4B00-AAD0-A149C2374454}" destId="{3E564652-1F2F-43D9-8112-B1BB8FD41385}" srcOrd="1" destOrd="0" parTransId="{F5A8912B-E1C7-43C0-85BC-526328D6A0CF}" sibTransId="{98203944-5103-44F4-9357-827F91F39139}"/>
    <dgm:cxn modelId="{ED949C94-6EB4-4350-BD69-73E0EF11782D}" srcId="{7BA2D05B-7DC3-4B00-AAD0-A149C2374454}" destId="{63367E25-37CA-4C8C-AED7-3A0E20982B97}" srcOrd="2" destOrd="0" parTransId="{09983855-E4FC-41BB-B366-F44C298CBA01}" sibTransId="{67A1C516-216A-4C16-8B8D-A3171EA404A2}"/>
    <dgm:cxn modelId="{B0A01D1E-906D-4B05-8852-260B26EC367F}" type="presOf" srcId="{63367E25-37CA-4C8C-AED7-3A0E20982B97}" destId="{BCC19388-025E-41CC-9E6A-709F2C2DFDE2}" srcOrd="0" destOrd="0" presId="urn:microsoft.com/office/officeart/2005/8/layout/chevron1"/>
    <dgm:cxn modelId="{4C9A32C7-2ED8-4E5A-AEB1-6DCD8972679A}" type="presOf" srcId="{8A8934F8-A090-4720-A4D5-FEC052856F9A}" destId="{19D7186C-5D92-40F9-A7A5-B69BE965C440}" srcOrd="0" destOrd="0" presId="urn:microsoft.com/office/officeart/2005/8/layout/chevron1"/>
    <dgm:cxn modelId="{12711997-A51A-49D5-BBCF-80D8F8F471FC}" type="presOf" srcId="{7BA2D05B-7DC3-4B00-AAD0-A149C2374454}" destId="{2FDC8072-5967-4089-A5BE-2452D7AE63F8}" srcOrd="0" destOrd="0" presId="urn:microsoft.com/office/officeart/2005/8/layout/chevron1"/>
    <dgm:cxn modelId="{122F22FE-CDC0-439B-AB62-0440E11C2006}" type="presOf" srcId="{3E564652-1F2F-43D9-8112-B1BB8FD41385}" destId="{77AF084E-DEFE-4CF7-B361-3CA7895859C4}" srcOrd="0" destOrd="0" presId="urn:microsoft.com/office/officeart/2005/8/layout/chevron1"/>
    <dgm:cxn modelId="{C90D0075-507C-4512-BEDA-5FEE30CE4310}" srcId="{7BA2D05B-7DC3-4B00-AAD0-A149C2374454}" destId="{8A8934F8-A090-4720-A4D5-FEC052856F9A}" srcOrd="0" destOrd="0" parTransId="{B999D0D3-5C9C-4D30-A605-1C66278A32D1}" sibTransId="{01180C50-C6F4-41B4-9A6B-F29C3C0A6454}"/>
    <dgm:cxn modelId="{4601F16B-8031-4FF1-B783-36E23F45935A}" type="presParOf" srcId="{2FDC8072-5967-4089-A5BE-2452D7AE63F8}" destId="{19D7186C-5D92-40F9-A7A5-B69BE965C440}" srcOrd="0" destOrd="0" presId="urn:microsoft.com/office/officeart/2005/8/layout/chevron1"/>
    <dgm:cxn modelId="{C151D986-D75D-47F7-8D0E-9C934A4B1E64}" type="presParOf" srcId="{2FDC8072-5967-4089-A5BE-2452D7AE63F8}" destId="{5F85C0CF-16F9-43FE-8888-43A7E749D607}" srcOrd="1" destOrd="0" presId="urn:microsoft.com/office/officeart/2005/8/layout/chevron1"/>
    <dgm:cxn modelId="{5CD2E599-A2DE-4490-B48C-37B1A5D6C562}" type="presParOf" srcId="{2FDC8072-5967-4089-A5BE-2452D7AE63F8}" destId="{77AF084E-DEFE-4CF7-B361-3CA7895859C4}" srcOrd="2" destOrd="0" presId="urn:microsoft.com/office/officeart/2005/8/layout/chevron1"/>
    <dgm:cxn modelId="{850E5471-8187-493C-B61D-E98E64EBAF8D}" type="presParOf" srcId="{2FDC8072-5967-4089-A5BE-2452D7AE63F8}" destId="{CAB26F2E-DCC7-4231-9153-6A48E8E39A94}" srcOrd="3" destOrd="0" presId="urn:microsoft.com/office/officeart/2005/8/layout/chevron1"/>
    <dgm:cxn modelId="{0527C988-2130-45D7-9A69-132266776C08}" type="presParOf" srcId="{2FDC8072-5967-4089-A5BE-2452D7AE63F8}" destId="{BCC19388-025E-41CC-9E6A-709F2C2DFDE2}"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DE55B-3178-4FD1-8A6B-127B0497E78D}">
      <dsp:nvSpPr>
        <dsp:cNvPr id="0" name=""/>
        <dsp:cNvSpPr/>
      </dsp:nvSpPr>
      <dsp:spPr>
        <a:xfrm rot="5400000">
          <a:off x="409835" y="1409912"/>
          <a:ext cx="984081" cy="1637489"/>
        </a:xfrm>
        <a:prstGeom prst="corner">
          <a:avLst>
            <a:gd name="adj1" fmla="val 16120"/>
            <a:gd name="adj2" fmla="val 16110"/>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10CC8C-045F-4D28-A85D-BD4ACCD5515E}">
      <dsp:nvSpPr>
        <dsp:cNvPr id="0" name=""/>
        <dsp:cNvSpPr/>
      </dsp:nvSpPr>
      <dsp:spPr>
        <a:xfrm>
          <a:off x="210398" y="1993766"/>
          <a:ext cx="1969082" cy="1295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zh-CN" altLang="en-US" sz="2400" kern="1200" dirty="0" smtClean="0">
              <a:solidFill>
                <a:srgbClr val="FFC000"/>
              </a:solidFill>
              <a:latin typeface="微软雅黑" panose="020B0503020204020204" pitchFamily="34" charset="-122"/>
              <a:ea typeface="微软雅黑" panose="020B0503020204020204" pitchFamily="34" charset="-122"/>
            </a:rPr>
            <a:t>缺失值处理</a:t>
          </a:r>
          <a:endParaRPr lang="zh-CN" altLang="en-US" sz="2400" kern="1200" dirty="0">
            <a:solidFill>
              <a:srgbClr val="FFC000"/>
            </a:solidFill>
            <a:latin typeface="微软雅黑" panose="020B0503020204020204" pitchFamily="34" charset="-122"/>
            <a:ea typeface="微软雅黑" panose="020B0503020204020204" pitchFamily="34" charset="-122"/>
          </a:endParaRPr>
        </a:p>
      </dsp:txBody>
      <dsp:txXfrm>
        <a:off x="210398" y="1993766"/>
        <a:ext cx="1969082" cy="1295847"/>
      </dsp:txXfrm>
    </dsp:sp>
    <dsp:sp modelId="{814E99DD-9757-47F3-92F1-F046916FD984}">
      <dsp:nvSpPr>
        <dsp:cNvPr id="0" name=""/>
        <dsp:cNvSpPr/>
      </dsp:nvSpPr>
      <dsp:spPr>
        <a:xfrm>
          <a:off x="1444971" y="1289358"/>
          <a:ext cx="278931" cy="278931"/>
        </a:xfrm>
        <a:prstGeom prst="triangle">
          <a:avLst>
            <a:gd name="adj" fmla="val 100000"/>
          </a:avLst>
        </a:prstGeom>
        <a:solidFill>
          <a:schemeClr val="accent1">
            <a:shade val="80000"/>
            <a:hueOff val="-112545"/>
            <a:satOff val="5023"/>
            <a:lumOff val="6373"/>
            <a:alphaOff val="0"/>
          </a:schemeClr>
        </a:solidFill>
        <a:ln w="12700" cap="flat" cmpd="sng" algn="ctr">
          <a:solidFill>
            <a:schemeClr val="accent1">
              <a:shade val="80000"/>
              <a:hueOff val="-112545"/>
              <a:satOff val="5023"/>
              <a:lumOff val="637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0A1B6F-33B2-49C5-9BFD-C79A64FC14D7}">
      <dsp:nvSpPr>
        <dsp:cNvPr id="0" name=""/>
        <dsp:cNvSpPr/>
      </dsp:nvSpPr>
      <dsp:spPr>
        <a:xfrm rot="5400000">
          <a:off x="2562020" y="775447"/>
          <a:ext cx="984081" cy="2094840"/>
        </a:xfrm>
        <a:prstGeom prst="corner">
          <a:avLst>
            <a:gd name="adj1" fmla="val 16120"/>
            <a:gd name="adj2" fmla="val 16110"/>
          </a:avLst>
        </a:prstGeom>
        <a:solidFill>
          <a:schemeClr val="accent1">
            <a:shade val="80000"/>
            <a:hueOff val="-225089"/>
            <a:satOff val="10045"/>
            <a:lumOff val="12745"/>
            <a:alphaOff val="0"/>
          </a:schemeClr>
        </a:solidFill>
        <a:ln w="12700" cap="flat" cmpd="sng" algn="ctr">
          <a:solidFill>
            <a:schemeClr val="accent1">
              <a:shade val="80000"/>
              <a:hueOff val="-225089"/>
              <a:satOff val="10045"/>
              <a:lumOff val="127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BD7EA9-23CC-4BEB-9801-915918264B27}">
      <dsp:nvSpPr>
        <dsp:cNvPr id="0" name=""/>
        <dsp:cNvSpPr/>
      </dsp:nvSpPr>
      <dsp:spPr>
        <a:xfrm>
          <a:off x="2159283" y="1566955"/>
          <a:ext cx="2312603" cy="1295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zh-CN" altLang="en-US" sz="2400" kern="1200" dirty="0" smtClean="0">
              <a:solidFill>
                <a:srgbClr val="FFC000"/>
              </a:solidFill>
              <a:latin typeface="微软雅黑" panose="020B0503020204020204" pitchFamily="34" charset="-122"/>
              <a:ea typeface="微软雅黑" panose="020B0503020204020204" pitchFamily="34" charset="-122"/>
            </a:rPr>
            <a:t>文本属性处理</a:t>
          </a:r>
          <a:endParaRPr lang="zh-CN" altLang="en-US" sz="2400" kern="1200" dirty="0">
            <a:solidFill>
              <a:srgbClr val="FFC000"/>
            </a:solidFill>
            <a:latin typeface="微软雅黑" panose="020B0503020204020204" pitchFamily="34" charset="-122"/>
            <a:ea typeface="微软雅黑" panose="020B0503020204020204" pitchFamily="34" charset="-122"/>
          </a:endParaRPr>
        </a:p>
      </dsp:txBody>
      <dsp:txXfrm>
        <a:off x="2159283" y="1566955"/>
        <a:ext cx="2312603" cy="1295847"/>
      </dsp:txXfrm>
    </dsp:sp>
    <dsp:sp modelId="{10A22402-DCB8-4127-B944-E69290308C0E}">
      <dsp:nvSpPr>
        <dsp:cNvPr id="0" name=""/>
        <dsp:cNvSpPr/>
      </dsp:nvSpPr>
      <dsp:spPr>
        <a:xfrm>
          <a:off x="3754814" y="841529"/>
          <a:ext cx="278931" cy="278931"/>
        </a:xfrm>
        <a:prstGeom prst="triangle">
          <a:avLst>
            <a:gd name="adj" fmla="val 100000"/>
          </a:avLst>
        </a:prstGeom>
        <a:solidFill>
          <a:schemeClr val="accent1">
            <a:shade val="80000"/>
            <a:hueOff val="-337634"/>
            <a:satOff val="15068"/>
            <a:lumOff val="19118"/>
            <a:alphaOff val="0"/>
          </a:schemeClr>
        </a:solidFill>
        <a:ln w="12700" cap="flat" cmpd="sng" algn="ctr">
          <a:solidFill>
            <a:schemeClr val="accent1">
              <a:shade val="80000"/>
              <a:hueOff val="-337634"/>
              <a:satOff val="15068"/>
              <a:lumOff val="191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852080-57C7-48B0-B966-16E661AB011B}">
      <dsp:nvSpPr>
        <dsp:cNvPr id="0" name=""/>
        <dsp:cNvSpPr/>
      </dsp:nvSpPr>
      <dsp:spPr>
        <a:xfrm rot="5400000">
          <a:off x="4603062" y="514253"/>
          <a:ext cx="984081" cy="1637489"/>
        </a:xfrm>
        <a:prstGeom prst="corner">
          <a:avLst>
            <a:gd name="adj1" fmla="val 16120"/>
            <a:gd name="adj2" fmla="val 16110"/>
          </a:avLst>
        </a:prstGeom>
        <a:solidFill>
          <a:schemeClr val="accent1">
            <a:shade val="80000"/>
            <a:hueOff val="-450179"/>
            <a:satOff val="20090"/>
            <a:lumOff val="25491"/>
            <a:alphaOff val="0"/>
          </a:schemeClr>
        </a:solidFill>
        <a:ln w="12700" cap="flat" cmpd="sng" algn="ctr">
          <a:solidFill>
            <a:schemeClr val="accent1">
              <a:shade val="80000"/>
              <a:hueOff val="-450179"/>
              <a:satOff val="20090"/>
              <a:lumOff val="254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D6D0E2-FEDF-4F34-86C1-35C73C53A856}">
      <dsp:nvSpPr>
        <dsp:cNvPr id="0" name=""/>
        <dsp:cNvSpPr/>
      </dsp:nvSpPr>
      <dsp:spPr>
        <a:xfrm>
          <a:off x="4438987" y="1066566"/>
          <a:ext cx="1478334" cy="1295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zh-CN" altLang="en-US" sz="2400" kern="1200" dirty="0" smtClean="0">
              <a:solidFill>
                <a:srgbClr val="FFC000"/>
              </a:solidFill>
              <a:latin typeface="微软雅黑" panose="020B0503020204020204" pitchFamily="34" charset="-122"/>
              <a:ea typeface="微软雅黑" panose="020B0503020204020204" pitchFamily="34" charset="-122"/>
            </a:rPr>
            <a:t>特征缩放</a:t>
          </a:r>
          <a:endParaRPr lang="zh-CN" altLang="en-US" sz="2400" kern="1200" dirty="0">
            <a:solidFill>
              <a:srgbClr val="FFC000"/>
            </a:solidFill>
            <a:latin typeface="微软雅黑" panose="020B0503020204020204" pitchFamily="34" charset="-122"/>
            <a:ea typeface="微软雅黑" panose="020B0503020204020204" pitchFamily="34" charset="-122"/>
          </a:endParaRPr>
        </a:p>
      </dsp:txBody>
      <dsp:txXfrm>
        <a:off x="4438987" y="1066566"/>
        <a:ext cx="1478334" cy="12958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7186C-5D92-40F9-A7A5-B69BE965C440}">
      <dsp:nvSpPr>
        <dsp:cNvPr id="0" name=""/>
        <dsp:cNvSpPr/>
      </dsp:nvSpPr>
      <dsp:spPr>
        <a:xfrm>
          <a:off x="2054" y="588582"/>
          <a:ext cx="2598953" cy="515000"/>
        </a:xfrm>
        <a:prstGeom prst="chevron">
          <a:avLst/>
        </a:prstGeom>
        <a:solidFill>
          <a:schemeClr val="bg2">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zh-CN" altLang="en-US" sz="2800" b="1" kern="1200" dirty="0" smtClean="0"/>
            <a:t>文本分类</a:t>
          </a:r>
          <a:endParaRPr lang="zh-CN" altLang="en-US" sz="2800" b="1" kern="1200" dirty="0"/>
        </a:p>
      </dsp:txBody>
      <dsp:txXfrm>
        <a:off x="259554" y="588582"/>
        <a:ext cx="2083953" cy="515000"/>
      </dsp:txXfrm>
    </dsp:sp>
    <dsp:sp modelId="{77AF084E-DEFE-4CF7-B361-3CA7895859C4}">
      <dsp:nvSpPr>
        <dsp:cNvPr id="0" name=""/>
        <dsp:cNvSpPr/>
      </dsp:nvSpPr>
      <dsp:spPr>
        <a:xfrm>
          <a:off x="2347007" y="588587"/>
          <a:ext cx="2539999" cy="493979"/>
        </a:xfrm>
        <a:prstGeom prst="chevron">
          <a:avLst/>
        </a:prstGeom>
        <a:solidFill>
          <a:schemeClr val="accent4">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zh-CN" altLang="en-US" sz="2800" b="1" kern="1200" dirty="0" smtClean="0"/>
            <a:t>整数分类</a:t>
          </a:r>
          <a:endParaRPr lang="zh-CN" altLang="en-US" sz="2800" b="1" kern="1200" dirty="0"/>
        </a:p>
      </dsp:txBody>
      <dsp:txXfrm>
        <a:off x="2593997" y="588587"/>
        <a:ext cx="2046020" cy="493979"/>
      </dsp:txXfrm>
    </dsp:sp>
    <dsp:sp modelId="{BCC19388-025E-41CC-9E6A-709F2C2DFDE2}">
      <dsp:nvSpPr>
        <dsp:cNvPr id="0" name=""/>
        <dsp:cNvSpPr/>
      </dsp:nvSpPr>
      <dsp:spPr>
        <a:xfrm>
          <a:off x="4633007" y="599093"/>
          <a:ext cx="2539999" cy="493979"/>
        </a:xfrm>
        <a:prstGeom prst="chevron">
          <a:avLst/>
        </a:prstGeom>
        <a:solidFill>
          <a:schemeClr val="accent4">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zh-CN" altLang="en-US" sz="2800" b="1" kern="1200" dirty="0" smtClean="0"/>
            <a:t>独热向量</a:t>
          </a:r>
          <a:endParaRPr lang="zh-CN" altLang="en-US" sz="2800" b="1" kern="1200" dirty="0"/>
        </a:p>
      </dsp:txBody>
      <dsp:txXfrm>
        <a:off x="4879997" y="599093"/>
        <a:ext cx="2046020" cy="493979"/>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10352C-2E0F-4BE4-9F34-A0FFEBEE5AA3}" type="datetimeFigureOut">
              <a:rPr lang="zh-CN" altLang="en-US" smtClean="0"/>
              <a:t>2018/12/24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BE7AFB-A11F-46AD-AB72-71E53C928309}" type="slidenum">
              <a:rPr lang="zh-CN" altLang="en-US" smtClean="0"/>
              <a:t>‹#›</a:t>
            </a:fld>
            <a:endParaRPr lang="zh-CN" altLang="en-US"/>
          </a:p>
        </p:txBody>
      </p:sp>
    </p:spTree>
    <p:extLst>
      <p:ext uri="{BB962C8B-B14F-4D97-AF65-F5344CB8AC3E}">
        <p14:creationId xmlns:p14="http://schemas.microsoft.com/office/powerpoint/2010/main" val="3928870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927DC7C-EA85-41EA-BE8E-3BC04B9579CE}"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zh-CN"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48833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927DC7C-EA85-41EA-BE8E-3BC04B9579CE}"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zh-CN"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31826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927DC7C-EA85-41EA-BE8E-3BC04B9579CE}"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zh-CN"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22300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927DC7C-EA85-41EA-BE8E-3BC04B9579CE}"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zh-CN"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36869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927DC7C-EA85-41EA-BE8E-3BC04B9579CE}"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zh-CN"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853209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09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第一部分">
    <p:spTree>
      <p:nvGrpSpPr>
        <p:cNvPr id="1" name=""/>
        <p:cNvGrpSpPr/>
        <p:nvPr/>
      </p:nvGrpSpPr>
      <p:grpSpPr>
        <a:xfrm>
          <a:off x="0" y="0"/>
          <a:ext cx="0" cy="0"/>
          <a:chOff x="0" y="0"/>
          <a:chExt cx="0" cy="0"/>
        </a:xfrm>
      </p:grpSpPr>
      <p:cxnSp>
        <p:nvCxnSpPr>
          <p:cNvPr id="13" name="直接连接符 12"/>
          <p:cNvCxnSpPr/>
          <p:nvPr userDrawn="1"/>
        </p:nvCxnSpPr>
        <p:spPr>
          <a:xfrm>
            <a:off x="1691680" y="0"/>
            <a:ext cx="0" cy="6873228"/>
          </a:xfrm>
          <a:prstGeom prst="line">
            <a:avLst/>
          </a:prstGeom>
          <a:ln w="12700" cmpd="sng">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1691680" y="1265519"/>
            <a:ext cx="10500320" cy="0"/>
          </a:xfrm>
          <a:prstGeom prst="line">
            <a:avLst/>
          </a:prstGeom>
          <a:ln>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22380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第二部分">
    <p:spTree>
      <p:nvGrpSpPr>
        <p:cNvPr id="1" name=""/>
        <p:cNvGrpSpPr/>
        <p:nvPr/>
      </p:nvGrpSpPr>
      <p:grpSpPr>
        <a:xfrm>
          <a:off x="0" y="0"/>
          <a:ext cx="0" cy="0"/>
          <a:chOff x="0" y="0"/>
          <a:chExt cx="0" cy="0"/>
        </a:xfrm>
      </p:grpSpPr>
      <p:cxnSp>
        <p:nvCxnSpPr>
          <p:cNvPr id="13" name="直接连接符 12"/>
          <p:cNvCxnSpPr/>
          <p:nvPr userDrawn="1"/>
        </p:nvCxnSpPr>
        <p:spPr>
          <a:xfrm>
            <a:off x="1691680" y="0"/>
            <a:ext cx="0" cy="6873228"/>
          </a:xfrm>
          <a:prstGeom prst="line">
            <a:avLst/>
          </a:prstGeom>
          <a:ln w="12700" cmpd="sng">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1691680" y="1265519"/>
            <a:ext cx="10500320" cy="0"/>
          </a:xfrm>
          <a:prstGeom prst="line">
            <a:avLst/>
          </a:prstGeom>
          <a:ln>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58191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第三部分">
    <p:spTree>
      <p:nvGrpSpPr>
        <p:cNvPr id="1" name=""/>
        <p:cNvGrpSpPr/>
        <p:nvPr/>
      </p:nvGrpSpPr>
      <p:grpSpPr>
        <a:xfrm>
          <a:off x="0" y="0"/>
          <a:ext cx="0" cy="0"/>
          <a:chOff x="0" y="0"/>
          <a:chExt cx="0" cy="0"/>
        </a:xfrm>
      </p:grpSpPr>
      <p:cxnSp>
        <p:nvCxnSpPr>
          <p:cNvPr id="13" name="直接连接符 12"/>
          <p:cNvCxnSpPr/>
          <p:nvPr userDrawn="1"/>
        </p:nvCxnSpPr>
        <p:spPr>
          <a:xfrm>
            <a:off x="1691680" y="0"/>
            <a:ext cx="0" cy="6873228"/>
          </a:xfrm>
          <a:prstGeom prst="line">
            <a:avLst/>
          </a:prstGeom>
          <a:ln w="12700" cmpd="sng">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1691680" y="1265519"/>
            <a:ext cx="10500320" cy="0"/>
          </a:xfrm>
          <a:prstGeom prst="line">
            <a:avLst/>
          </a:prstGeom>
          <a:ln>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76914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第四部分">
    <p:spTree>
      <p:nvGrpSpPr>
        <p:cNvPr id="1" name=""/>
        <p:cNvGrpSpPr/>
        <p:nvPr/>
      </p:nvGrpSpPr>
      <p:grpSpPr>
        <a:xfrm>
          <a:off x="0" y="0"/>
          <a:ext cx="0" cy="0"/>
          <a:chOff x="0" y="0"/>
          <a:chExt cx="0" cy="0"/>
        </a:xfrm>
      </p:grpSpPr>
      <p:cxnSp>
        <p:nvCxnSpPr>
          <p:cNvPr id="13" name="直接连接符 12"/>
          <p:cNvCxnSpPr/>
          <p:nvPr userDrawn="1"/>
        </p:nvCxnSpPr>
        <p:spPr>
          <a:xfrm>
            <a:off x="1691680" y="0"/>
            <a:ext cx="0" cy="6873228"/>
          </a:xfrm>
          <a:prstGeom prst="line">
            <a:avLst/>
          </a:prstGeom>
          <a:ln w="12700" cmpd="sng">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1691680" y="1265519"/>
            <a:ext cx="10500320" cy="0"/>
          </a:xfrm>
          <a:prstGeom prst="line">
            <a:avLst/>
          </a:prstGeom>
          <a:ln>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02771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第五部分">
    <p:spTree>
      <p:nvGrpSpPr>
        <p:cNvPr id="1" name=""/>
        <p:cNvGrpSpPr/>
        <p:nvPr/>
      </p:nvGrpSpPr>
      <p:grpSpPr>
        <a:xfrm>
          <a:off x="0" y="0"/>
          <a:ext cx="0" cy="0"/>
          <a:chOff x="0" y="0"/>
          <a:chExt cx="0" cy="0"/>
        </a:xfrm>
      </p:grpSpPr>
      <p:cxnSp>
        <p:nvCxnSpPr>
          <p:cNvPr id="14" name="直接连接符 13"/>
          <p:cNvCxnSpPr/>
          <p:nvPr userDrawn="1"/>
        </p:nvCxnSpPr>
        <p:spPr>
          <a:xfrm flipH="1">
            <a:off x="1691680" y="1265519"/>
            <a:ext cx="10500320" cy="0"/>
          </a:xfrm>
          <a:prstGeom prst="line">
            <a:avLst/>
          </a:prstGeom>
          <a:ln>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59789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第六部分">
    <p:spTree>
      <p:nvGrpSpPr>
        <p:cNvPr id="1" name=""/>
        <p:cNvGrpSpPr/>
        <p:nvPr/>
      </p:nvGrpSpPr>
      <p:grpSpPr>
        <a:xfrm>
          <a:off x="0" y="0"/>
          <a:ext cx="0" cy="0"/>
          <a:chOff x="0" y="0"/>
          <a:chExt cx="0" cy="0"/>
        </a:xfrm>
      </p:grpSpPr>
      <p:cxnSp>
        <p:nvCxnSpPr>
          <p:cNvPr id="13" name="直接连接符 12"/>
          <p:cNvCxnSpPr/>
          <p:nvPr userDrawn="1"/>
        </p:nvCxnSpPr>
        <p:spPr>
          <a:xfrm>
            <a:off x="1691680" y="0"/>
            <a:ext cx="0" cy="6873228"/>
          </a:xfrm>
          <a:prstGeom prst="line">
            <a:avLst/>
          </a:prstGeom>
          <a:ln w="12700" cmpd="sng">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1691680" y="1265519"/>
            <a:ext cx="10500320" cy="0"/>
          </a:xfrm>
          <a:prstGeom prst="line">
            <a:avLst/>
          </a:prstGeom>
          <a:ln>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47005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4654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8972" y="0"/>
            <a:ext cx="6299200" cy="6858000"/>
          </a:xfrm>
          <a:prstGeom prst="rect">
            <a:avLst/>
          </a:prstGeom>
        </p:spPr>
      </p:pic>
    </p:spTree>
    <p:extLst>
      <p:ext uri="{BB962C8B-B14F-4D97-AF65-F5344CB8AC3E}">
        <p14:creationId xmlns:p14="http://schemas.microsoft.com/office/powerpoint/2010/main" val="1520513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userDrawn="1"/>
        </p:nvPicPr>
        <p:blipFill rotWithShape="1">
          <a:blip r:embed="rId12" cstate="email">
            <a:extLst>
              <a:ext uri="{28A0092B-C50C-407E-A947-70E740481C1C}">
                <a14:useLocalDpi xmlns:a14="http://schemas.microsoft.com/office/drawing/2010/main"/>
              </a:ext>
            </a:extLst>
          </a:blip>
          <a:srcRect t="13074" r="68707" b="2589"/>
          <a:stretch/>
        </p:blipFill>
        <p:spPr>
          <a:xfrm flipV="1">
            <a:off x="10209641" y="8488"/>
            <a:ext cx="1982359" cy="5816600"/>
          </a:xfrm>
          <a:prstGeom prst="rect">
            <a:avLst/>
          </a:prstGeom>
        </p:spPr>
      </p:pic>
    </p:spTree>
    <p:extLst>
      <p:ext uri="{BB962C8B-B14F-4D97-AF65-F5344CB8AC3E}">
        <p14:creationId xmlns:p14="http://schemas.microsoft.com/office/powerpoint/2010/main" val="217777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3F.mp3" hidden="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306300" y="175260"/>
            <a:ext cx="609600" cy="609600"/>
          </a:xfrm>
          <a:prstGeom prst="rect">
            <a:avLst/>
          </a:prstGeom>
        </p:spPr>
      </p:pic>
      <p:sp>
        <p:nvSpPr>
          <p:cNvPr id="8" name="文本框 3"/>
          <p:cNvSpPr txBox="1"/>
          <p:nvPr/>
        </p:nvSpPr>
        <p:spPr>
          <a:xfrm>
            <a:off x="7679185" y="4635261"/>
            <a:ext cx="3346882"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400" b="1" kern="0"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闫丽荔</a:t>
            </a:r>
            <a:r>
              <a:rPr lang="en-US" altLang="zh-CN" sz="2400" b="1" kern="0"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400" b="1" kern="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张金凤</a:t>
            </a:r>
            <a:r>
              <a:rPr lang="en-US" altLang="zh-CN" sz="2400" b="1" kern="0"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400" b="1" kern="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马聪元</a:t>
            </a:r>
            <a:r>
              <a:rPr lang="zh-CN" altLang="en-US" sz="2400" b="1" kern="0"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endParaRPr lang="en-US" altLang="zh-CN" sz="2400" b="1" kern="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tabLst/>
              <a:defRPr/>
            </a:pPr>
            <a:r>
              <a:rPr lang="zh-CN" altLang="en-US" sz="2400" b="1" kern="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胡鑫宇</a:t>
            </a:r>
            <a:r>
              <a:rPr lang="en-US" altLang="zh-CN" sz="2400" b="1" kern="0"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400" b="1" kern="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400" b="1" kern="0"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朱莹莹</a:t>
            </a:r>
            <a:endParaRPr lang="en-US" altLang="zh-CN" sz="2400" b="1" kern="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altLang="zh-CN" sz="2400" b="1" kern="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0" name="文本框 3">
            <a:extLst>
              <a:ext uri="{FF2B5EF4-FFF2-40B4-BE49-F238E27FC236}">
                <a16:creationId xmlns:a16="http://schemas.microsoft.com/office/drawing/2014/main" id="{AB3AE1BC-8767-4DB1-BBE8-7D0A3C4068B8}"/>
              </a:ext>
            </a:extLst>
          </p:cNvPr>
          <p:cNvSpPr txBox="1"/>
          <p:nvPr/>
        </p:nvSpPr>
        <p:spPr>
          <a:xfrm>
            <a:off x="5959736" y="4635261"/>
            <a:ext cx="1719449"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第五组成员</a:t>
            </a:r>
            <a:r>
              <a:rPr kumimoji="0" lang="zh-CN" altLang="en-US" sz="2400" b="1"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a:t>
            </a:r>
            <a:endParaRPr lang="en-US" altLang="zh-CN" sz="2400" b="1" kern="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 name="文本框 3"/>
          <p:cNvSpPr txBox="1"/>
          <p:nvPr/>
        </p:nvSpPr>
        <p:spPr>
          <a:xfrm>
            <a:off x="3240585" y="2063215"/>
            <a:ext cx="5214791" cy="147732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6600" b="1" kern="0"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房价预测</a:t>
            </a:r>
            <a:endParaRPr lang="en-US" altLang="zh-CN" sz="6600" b="1" kern="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altLang="zh-CN" sz="2400" b="1" kern="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011974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566" fill="hold"/>
                                        <p:tgtEl>
                                          <p:spTgt spid="6"/>
                                        </p:tgtEl>
                                      </p:cBhvr>
                                    </p:cmd>
                                  </p:childTnLst>
                                </p:cTn>
                              </p:par>
                            </p:childTnLst>
                          </p:cTn>
                        </p:par>
                        <p:par>
                          <p:cTn id="7" fill="hold">
                            <p:stCondLst>
                              <p:cond delay="11566"/>
                            </p:stCondLst>
                            <p:childTnLst>
                              <p:par>
                                <p:cTn id="8" presetID="0" presetClass="entr" presetSubtype="0" fill="hold" grpId="0" nodeType="afterEffect">
                                  <p:stCondLst>
                                    <p:cond delay="0"/>
                                  </p:stCondLst>
                                  <p:iterate type="lt">
                                    <p:tmPct val="1000"/>
                                  </p:iterate>
                                  <p:childTnLst>
                                    <p:set>
                                      <p:cBhvr>
                                        <p:cTn id="9" dur="1" fill="hold">
                                          <p:stCondLst>
                                            <p:cond delay="0"/>
                                          </p:stCondLst>
                                        </p:cTn>
                                        <p:tgtEl>
                                          <p:spTgt spid="8"/>
                                        </p:tgtEl>
                                        <p:attrNameLst>
                                          <p:attrName>style.visibility</p:attrName>
                                        </p:attrNameLst>
                                      </p:cBhvr>
                                      <p:to>
                                        <p:strVal val="visible"/>
                                      </p:to>
                                    </p:set>
                                    <p:animEffect transition="in" filter="fade">
                                      <p:cBhvr>
                                        <p:cTn id="10" dur="700">
                                          <p:stCondLst>
                                            <p:cond delay="0"/>
                                          </p:stCondLst>
                                        </p:cTn>
                                        <p:tgtEl>
                                          <p:spTgt spid="8"/>
                                        </p:tgtEl>
                                      </p:cBhvr>
                                    </p:animEffect>
                                    <p:animScale>
                                      <p:cBhvr>
                                        <p:cTn id="11" dur="700" fill="hold">
                                          <p:stCondLst>
                                            <p:cond delay="0"/>
                                          </p:stCondLst>
                                        </p:cTn>
                                        <p:tgtEl>
                                          <p:spTgt spid="8"/>
                                        </p:tgtEl>
                                      </p:cBhvr>
                                      <p:from x="150000" y="150000"/>
                                      <p:to x="100000" y="100000"/>
                                    </p:animScale>
                                    <p:anim to="" calcmode="lin" valueType="num">
                                      <p:cBhvr>
                                        <p:cTn id="12" dur="700" fill="hold">
                                          <p:stCondLst>
                                            <p:cond delay="0"/>
                                          </p:stCondLst>
                                        </p:cTn>
                                        <p:tgtEl>
                                          <p:spTgt spid="8"/>
                                        </p:tgtEl>
                                        <p:attrNameLst>
                                          <p:attrName>ppt_x</p:attrName>
                                        </p:attrNameLst>
                                      </p:cBhvr>
                                      <p:tavLst>
                                        <p:tav tm="0">
                                          <p:val>
                                            <p:strVal val="#ppt_x+sin(rand(10))/10"/>
                                          </p:val>
                                        </p:tav>
                                        <p:tav tm="100000">
                                          <p:val>
                                            <p:strVal val="#ppt_x"/>
                                          </p:val>
                                        </p:tav>
                                      </p:tavLst>
                                    </p:anim>
                                    <p:anim to="" calcmode="lin" valueType="num">
                                      <p:cBhvr>
                                        <p:cTn id="13" dur="700" fill="hold">
                                          <p:stCondLst>
                                            <p:cond delay="0"/>
                                          </p:stCondLst>
                                        </p:cTn>
                                        <p:tgtEl>
                                          <p:spTgt spid="8"/>
                                        </p:tgtEl>
                                        <p:attrNameLst>
                                          <p:attrName>ppt_y</p:attrName>
                                        </p:attrNameLst>
                                      </p:cBhvr>
                                      <p:tavLst>
                                        <p:tav tm="0">
                                          <p:val>
                                            <p:strVal val="#ppt_y+sin(rand(10))/10"/>
                                          </p:val>
                                        </p:tav>
                                        <p:tav tm="100000">
                                          <p:val>
                                            <p:strVal val="#ppt_y"/>
                                          </p:val>
                                        </p:tav>
                                      </p:tavLst>
                                    </p:anim>
                                  </p:childTnLst>
                                </p:cTn>
                              </p:par>
                              <p:par>
                                <p:cTn id="14" presetID="0" presetClass="entr" presetSubtype="0" fill="hold" grpId="0" nodeType="withEffect">
                                  <p:stCondLst>
                                    <p:cond delay="0"/>
                                  </p:stCondLst>
                                  <p:iterate type="lt">
                                    <p:tmPct val="1000"/>
                                  </p:iterate>
                                  <p:childTnLst>
                                    <p:set>
                                      <p:cBhvr>
                                        <p:cTn id="15" dur="1" fill="hold">
                                          <p:stCondLst>
                                            <p:cond delay="0"/>
                                          </p:stCondLst>
                                        </p:cTn>
                                        <p:tgtEl>
                                          <p:spTgt spid="20"/>
                                        </p:tgtEl>
                                        <p:attrNameLst>
                                          <p:attrName>style.visibility</p:attrName>
                                        </p:attrNameLst>
                                      </p:cBhvr>
                                      <p:to>
                                        <p:strVal val="visible"/>
                                      </p:to>
                                    </p:set>
                                    <p:animEffect transition="in" filter="fade">
                                      <p:cBhvr>
                                        <p:cTn id="16" dur="700">
                                          <p:stCondLst>
                                            <p:cond delay="0"/>
                                          </p:stCondLst>
                                        </p:cTn>
                                        <p:tgtEl>
                                          <p:spTgt spid="20"/>
                                        </p:tgtEl>
                                      </p:cBhvr>
                                    </p:animEffect>
                                    <p:animScale>
                                      <p:cBhvr>
                                        <p:cTn id="17" dur="700" fill="hold">
                                          <p:stCondLst>
                                            <p:cond delay="0"/>
                                          </p:stCondLst>
                                        </p:cTn>
                                        <p:tgtEl>
                                          <p:spTgt spid="20"/>
                                        </p:tgtEl>
                                      </p:cBhvr>
                                      <p:from x="150000" y="150000"/>
                                      <p:to x="100000" y="100000"/>
                                    </p:animScale>
                                    <p:anim to="" calcmode="lin" valueType="num">
                                      <p:cBhvr>
                                        <p:cTn id="18" dur="700" fill="hold">
                                          <p:stCondLst>
                                            <p:cond delay="0"/>
                                          </p:stCondLst>
                                        </p:cTn>
                                        <p:tgtEl>
                                          <p:spTgt spid="20"/>
                                        </p:tgtEl>
                                        <p:attrNameLst>
                                          <p:attrName>ppt_x</p:attrName>
                                        </p:attrNameLst>
                                      </p:cBhvr>
                                      <p:tavLst>
                                        <p:tav tm="0">
                                          <p:val>
                                            <p:strVal val="#ppt_x+sin(rand(10))/10"/>
                                          </p:val>
                                        </p:tav>
                                        <p:tav tm="100000">
                                          <p:val>
                                            <p:strVal val="#ppt_x"/>
                                          </p:val>
                                        </p:tav>
                                      </p:tavLst>
                                    </p:anim>
                                    <p:anim to="" calcmode="lin" valueType="num">
                                      <p:cBhvr>
                                        <p:cTn id="19" dur="700" fill="hold">
                                          <p:stCondLst>
                                            <p:cond delay="0"/>
                                          </p:stCondLst>
                                        </p:cTn>
                                        <p:tgtEl>
                                          <p:spTgt spid="20"/>
                                        </p:tgtEl>
                                        <p:attrNameLst>
                                          <p:attrName>ppt_y</p:attrName>
                                        </p:attrNameLst>
                                      </p:cBhvr>
                                      <p:tavLst>
                                        <p:tav tm="0">
                                          <p:val>
                                            <p:strVal val="#ppt_y+sin(rand(10))/10"/>
                                          </p:val>
                                        </p:tav>
                                        <p:tav tm="100000">
                                          <p:val>
                                            <p:strVal val="#ppt_y"/>
                                          </p:val>
                                        </p:tav>
                                      </p:tavLst>
                                    </p:anim>
                                  </p:childTnLst>
                                </p:cTn>
                              </p:par>
                              <p:par>
                                <p:cTn id="20" presetID="0" presetClass="entr" presetSubtype="0" fill="hold" grpId="0" nodeType="withEffect">
                                  <p:stCondLst>
                                    <p:cond delay="0"/>
                                  </p:stCondLst>
                                  <p:iterate type="lt">
                                    <p:tmPct val="1000"/>
                                  </p:iterate>
                                  <p:childTnLst>
                                    <p:set>
                                      <p:cBhvr>
                                        <p:cTn id="21" dur="1" fill="hold">
                                          <p:stCondLst>
                                            <p:cond delay="0"/>
                                          </p:stCondLst>
                                        </p:cTn>
                                        <p:tgtEl>
                                          <p:spTgt spid="7"/>
                                        </p:tgtEl>
                                        <p:attrNameLst>
                                          <p:attrName>style.visibility</p:attrName>
                                        </p:attrNameLst>
                                      </p:cBhvr>
                                      <p:to>
                                        <p:strVal val="visible"/>
                                      </p:to>
                                    </p:set>
                                    <p:animEffect transition="in" filter="fade">
                                      <p:cBhvr>
                                        <p:cTn id="22" dur="700">
                                          <p:stCondLst>
                                            <p:cond delay="0"/>
                                          </p:stCondLst>
                                        </p:cTn>
                                        <p:tgtEl>
                                          <p:spTgt spid="7"/>
                                        </p:tgtEl>
                                      </p:cBhvr>
                                    </p:animEffect>
                                    <p:animScale>
                                      <p:cBhvr>
                                        <p:cTn id="23" dur="700" fill="hold">
                                          <p:stCondLst>
                                            <p:cond delay="0"/>
                                          </p:stCondLst>
                                        </p:cTn>
                                        <p:tgtEl>
                                          <p:spTgt spid="7"/>
                                        </p:tgtEl>
                                      </p:cBhvr>
                                      <p:from x="150000" y="150000"/>
                                      <p:to x="100000" y="100000"/>
                                    </p:animScale>
                                    <p:anim to="" calcmode="lin" valueType="num">
                                      <p:cBhvr>
                                        <p:cTn id="24" dur="700" fill="hold">
                                          <p:stCondLst>
                                            <p:cond delay="0"/>
                                          </p:stCondLst>
                                        </p:cTn>
                                        <p:tgtEl>
                                          <p:spTgt spid="7"/>
                                        </p:tgtEl>
                                        <p:attrNameLst>
                                          <p:attrName>ppt_x</p:attrName>
                                        </p:attrNameLst>
                                      </p:cBhvr>
                                      <p:tavLst>
                                        <p:tav tm="0">
                                          <p:val>
                                            <p:strVal val="#ppt_x+sin(rand(10))/10"/>
                                          </p:val>
                                        </p:tav>
                                        <p:tav tm="100000">
                                          <p:val>
                                            <p:strVal val="#ppt_x"/>
                                          </p:val>
                                        </p:tav>
                                      </p:tavLst>
                                    </p:anim>
                                    <p:anim to="" calcmode="lin" valueType="num">
                                      <p:cBhvr>
                                        <p:cTn id="25" dur="700" fill="hold">
                                          <p:stCondLst>
                                            <p:cond delay="0"/>
                                          </p:stCondLst>
                                        </p:cTn>
                                        <p:tgtEl>
                                          <p:spTgt spid="7"/>
                                        </p:tgtEl>
                                        <p:attrNameLst>
                                          <p:attrName>ppt_y</p:attrName>
                                        </p:attrNameLst>
                                      </p:cBhvr>
                                      <p:tavLst>
                                        <p:tav tm="0">
                                          <p:val>
                                            <p:strVal val="#ppt_y+sin(rand(10))/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6"/>
                </p:tgtEl>
              </p:cMediaNode>
            </p:audio>
          </p:childTnLst>
        </p:cTn>
      </p:par>
    </p:tnLst>
    <p:bldLst>
      <p:bldP spid="8" grpId="0"/>
      <p:bldP spid="20"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1140" y="375071"/>
            <a:ext cx="110315" cy="461641"/>
          </a:xfrm>
          <a:prstGeom prst="rect">
            <a:avLst/>
          </a:prstGeom>
          <a:solidFill>
            <a:srgbClr val="FFC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 name="文本框 276"/>
          <p:cNvSpPr txBox="1">
            <a:spLocks noChangeArrowheads="1"/>
          </p:cNvSpPr>
          <p:nvPr/>
        </p:nvSpPr>
        <p:spPr bwMode="auto">
          <a:xfrm>
            <a:off x="465916" y="375071"/>
            <a:ext cx="7059492" cy="461641"/>
          </a:xfrm>
          <a:prstGeom prst="rect">
            <a:avLst/>
          </a:prstGeom>
          <a:solidFill>
            <a:srgbClr val="FFC000">
              <a:alpha val="55000"/>
            </a:srgbClr>
          </a:solidFill>
          <a:ln>
            <a:noFill/>
          </a:ln>
          <a:extLst/>
        </p:spPr>
        <p:txBody>
          <a:bodyPr wrap="square" lIns="91417" tIns="45708" rIns="91417" bIns="45708">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lvl="0" algn="ctr" defTabSz="1218926" fontAlgn="base">
              <a:spcBef>
                <a:spcPct val="0"/>
              </a:spcBef>
              <a:spcAft>
                <a:spcPct val="0"/>
              </a:spcAft>
              <a:defRPr/>
            </a:pPr>
            <a:r>
              <a:rPr lang="zh-CN" altLang="en-US" sz="2400" b="1" kern="0" dirty="0" smtClean="0">
                <a:solidFill>
                  <a:srgbClr val="FFC000"/>
                </a:solidFill>
                <a:latin typeface="微软雅黑" pitchFamily="34" charset="-122"/>
                <a:ea typeface="微软雅黑" pitchFamily="34" charset="-122"/>
              </a:rPr>
              <a:t>所以，以</a:t>
            </a:r>
            <a:r>
              <a:rPr lang="en-US" altLang="zh-CN" sz="2400" b="1" kern="0" dirty="0" smtClean="0">
                <a:solidFill>
                  <a:srgbClr val="FFC000"/>
                </a:solidFill>
                <a:latin typeface="微软雅黑" pitchFamily="34" charset="-122"/>
                <a:ea typeface="微软雅黑" pitchFamily="34" charset="-122"/>
              </a:rPr>
              <a:t>median-income</a:t>
            </a:r>
            <a:r>
              <a:rPr lang="zh-CN" altLang="en-US" sz="2400" b="1" kern="0" dirty="0">
                <a:solidFill>
                  <a:srgbClr val="FFC000"/>
                </a:solidFill>
                <a:latin typeface="微软雅黑" pitchFamily="34" charset="-122"/>
                <a:ea typeface="微软雅黑" pitchFamily="34" charset="-122"/>
              </a:rPr>
              <a:t>作为分层抽样划分依据</a:t>
            </a:r>
            <a:endParaRPr kumimoji="0" lang="zh-CN" altLang="en-US" sz="24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pic>
        <p:nvPicPr>
          <p:cNvPr id="4" name="内容占位符 3"/>
          <p:cNvPicPr>
            <a:picLocks noChangeAspect="1"/>
          </p:cNvPicPr>
          <p:nvPr/>
        </p:nvPicPr>
        <p:blipFill>
          <a:blip r:embed="rId2"/>
          <a:stretch>
            <a:fillRect/>
          </a:stretch>
        </p:blipFill>
        <p:spPr>
          <a:xfrm>
            <a:off x="301140" y="3179577"/>
            <a:ext cx="4867275" cy="3257550"/>
          </a:xfrm>
          <a:prstGeom prst="rect">
            <a:avLst/>
          </a:prstGeom>
        </p:spPr>
      </p:pic>
      <p:pic>
        <p:nvPicPr>
          <p:cNvPr id="5" name="图片 4"/>
          <p:cNvPicPr>
            <a:picLocks noChangeAspect="1"/>
          </p:cNvPicPr>
          <p:nvPr/>
        </p:nvPicPr>
        <p:blipFill>
          <a:blip r:embed="rId3"/>
          <a:stretch>
            <a:fillRect/>
          </a:stretch>
        </p:blipFill>
        <p:spPr>
          <a:xfrm>
            <a:off x="6397140" y="3057080"/>
            <a:ext cx="4847480" cy="3257550"/>
          </a:xfrm>
          <a:prstGeom prst="rect">
            <a:avLst/>
          </a:prstGeom>
        </p:spPr>
      </p:pic>
      <p:sp>
        <p:nvSpPr>
          <p:cNvPr id="9" name="右箭头 8"/>
          <p:cNvSpPr/>
          <p:nvPr/>
        </p:nvSpPr>
        <p:spPr>
          <a:xfrm>
            <a:off x="301140" y="2295836"/>
            <a:ext cx="1397876" cy="774188"/>
          </a:xfrm>
          <a:prstGeom prst="rightArrow">
            <a:avLst/>
          </a:prstGeom>
          <a:solidFill>
            <a:srgbClr val="9370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56297" y="2500709"/>
            <a:ext cx="991632" cy="369332"/>
          </a:xfrm>
          <a:prstGeom prst="rect">
            <a:avLst/>
          </a:prstGeom>
          <a:noFill/>
        </p:spPr>
        <p:txBody>
          <a:bodyPr wrap="square" rtlCol="0">
            <a:spAutoFit/>
          </a:bodyPr>
          <a:lstStyle/>
          <a:p>
            <a:r>
              <a:rPr lang="zh-CN" altLang="en-US" b="1" dirty="0">
                <a:solidFill>
                  <a:schemeClr val="accent4"/>
                </a:solidFill>
                <a:latin typeface="微软雅黑" panose="020B0503020204020204" pitchFamily="34" charset="-122"/>
                <a:ea typeface="微软雅黑" panose="020B0503020204020204" pitchFamily="34" charset="-122"/>
              </a:rPr>
              <a:t>分层前：</a:t>
            </a:r>
          </a:p>
        </p:txBody>
      </p:sp>
      <p:sp>
        <p:nvSpPr>
          <p:cNvPr id="13" name="右箭头 12"/>
          <p:cNvSpPr/>
          <p:nvPr/>
        </p:nvSpPr>
        <p:spPr>
          <a:xfrm>
            <a:off x="6554069" y="2282893"/>
            <a:ext cx="1397876" cy="774187"/>
          </a:xfrm>
          <a:prstGeom prst="rightArrow">
            <a:avLst/>
          </a:prstGeom>
          <a:solidFill>
            <a:srgbClr val="9370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554069" y="2485320"/>
            <a:ext cx="882869" cy="369332"/>
          </a:xfrm>
          <a:prstGeom prst="rect">
            <a:avLst/>
          </a:prstGeom>
          <a:noFill/>
        </p:spPr>
        <p:txBody>
          <a:bodyPr wrap="square" rtlCol="0">
            <a:spAutoFit/>
          </a:bodyPr>
          <a:lstStyle/>
          <a:p>
            <a:r>
              <a:rPr lang="zh-CN" altLang="en-US" b="1" dirty="0">
                <a:solidFill>
                  <a:schemeClr val="accent4"/>
                </a:solidFill>
                <a:latin typeface="微软雅黑" panose="020B0503020204020204" pitchFamily="34" charset="-122"/>
                <a:ea typeface="微软雅黑" panose="020B0503020204020204" pitchFamily="34" charset="-122"/>
              </a:rPr>
              <a:t>分层后：</a:t>
            </a:r>
          </a:p>
        </p:txBody>
      </p:sp>
      <p:sp>
        <p:nvSpPr>
          <p:cNvPr id="7" name="文本框 6"/>
          <p:cNvSpPr txBox="1"/>
          <p:nvPr/>
        </p:nvSpPr>
        <p:spPr>
          <a:xfrm>
            <a:off x="339032" y="1467284"/>
            <a:ext cx="8481848" cy="646331"/>
          </a:xfrm>
          <a:prstGeom prst="rect">
            <a:avLst/>
          </a:prstGeom>
          <a:noFill/>
        </p:spPr>
        <p:txBody>
          <a:bodyPr wrap="square" rtlCol="0">
            <a:spAutoFit/>
          </a:bodyPr>
          <a:lstStyle/>
          <a:p>
            <a:r>
              <a:rPr lang="zh-CN" altLang="en-US" dirty="0">
                <a:solidFill>
                  <a:srgbClr val="FFC000"/>
                </a:solidFill>
                <a:latin typeface="微软雅黑" panose="020B0503020204020204" pitchFamily="34" charset="-122"/>
                <a:ea typeface="微软雅黑" panose="020B0503020204020204" pitchFamily="34" charset="-122"/>
              </a:rPr>
              <a:t>利用中位数</a:t>
            </a:r>
            <a:r>
              <a:rPr lang="en-US" altLang="zh-CN" dirty="0">
                <a:solidFill>
                  <a:srgbClr val="FFC000"/>
                </a:solidFill>
                <a:latin typeface="微软雅黑" panose="020B0503020204020204" pitchFamily="34" charset="-122"/>
                <a:ea typeface="微软雅黑" panose="020B0503020204020204" pitchFamily="34" charset="-122"/>
              </a:rPr>
              <a:t>/1.5,ceil()</a:t>
            </a:r>
            <a:r>
              <a:rPr lang="zh-CN" altLang="en-US" dirty="0">
                <a:solidFill>
                  <a:srgbClr val="FFC000"/>
                </a:solidFill>
                <a:latin typeface="微软雅黑" panose="020B0503020204020204" pitchFamily="34" charset="-122"/>
                <a:ea typeface="微软雅黑" panose="020B0503020204020204" pitchFamily="34" charset="-122"/>
              </a:rPr>
              <a:t>对值进行舍入，以产生离散的分类，对原始数据进行分层</a:t>
            </a:r>
          </a:p>
          <a:p>
            <a:endParaRPr lang="zh-CN" altLang="en-US" dirty="0"/>
          </a:p>
        </p:txBody>
      </p:sp>
    </p:spTree>
    <p:extLst>
      <p:ext uri="{BB962C8B-B14F-4D97-AF65-F5344CB8AC3E}">
        <p14:creationId xmlns:p14="http://schemas.microsoft.com/office/powerpoint/2010/main" val="325132034"/>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1140" y="375071"/>
            <a:ext cx="110315" cy="461641"/>
          </a:xfrm>
          <a:prstGeom prst="rect">
            <a:avLst/>
          </a:prstGeom>
          <a:solidFill>
            <a:srgbClr val="FFC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 name="文本框 276"/>
          <p:cNvSpPr txBox="1">
            <a:spLocks noChangeArrowheads="1"/>
          </p:cNvSpPr>
          <p:nvPr/>
        </p:nvSpPr>
        <p:spPr bwMode="auto">
          <a:xfrm>
            <a:off x="465916" y="375071"/>
            <a:ext cx="5104567" cy="461641"/>
          </a:xfrm>
          <a:prstGeom prst="rect">
            <a:avLst/>
          </a:prstGeom>
          <a:solidFill>
            <a:srgbClr val="FFC000">
              <a:alpha val="55000"/>
            </a:srgbClr>
          </a:solidFill>
          <a:ln>
            <a:noFill/>
          </a:ln>
          <a:extLst/>
        </p:spPr>
        <p:txBody>
          <a:bodyPr wrap="square" lIns="91417" tIns="45708" rIns="91417" bIns="45708">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lvl="0" algn="ctr" defTabSz="1218926" fontAlgn="base">
              <a:spcBef>
                <a:spcPct val="0"/>
              </a:spcBef>
              <a:spcAft>
                <a:spcPct val="0"/>
              </a:spcAft>
              <a:defRPr/>
            </a:pPr>
            <a:r>
              <a:rPr lang="zh-CN" altLang="en-US" sz="2400" b="1" kern="0" dirty="0" smtClean="0">
                <a:solidFill>
                  <a:srgbClr val="FFC000"/>
                </a:solidFill>
                <a:latin typeface="微软雅黑" pitchFamily="34" charset="-122"/>
                <a:ea typeface="微软雅黑" pitchFamily="34" charset="-122"/>
              </a:rPr>
              <a:t>分层抽样与随机抽样的误差对比图：</a:t>
            </a:r>
            <a:endParaRPr kumimoji="0" lang="zh-CN" altLang="en-US" sz="24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pic>
        <p:nvPicPr>
          <p:cNvPr id="4" name="内容占位符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140" y="2030074"/>
            <a:ext cx="8320205" cy="4337180"/>
          </a:xfrm>
          <a:prstGeom prst="rect">
            <a:avLst/>
          </a:prstGeom>
        </p:spPr>
      </p:pic>
    </p:spTree>
    <p:extLst>
      <p:ext uri="{BB962C8B-B14F-4D97-AF65-F5344CB8AC3E}">
        <p14:creationId xmlns:p14="http://schemas.microsoft.com/office/powerpoint/2010/main" val="1586561643"/>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1140" y="375071"/>
            <a:ext cx="110315" cy="461641"/>
          </a:xfrm>
          <a:prstGeom prst="rect">
            <a:avLst/>
          </a:prstGeom>
          <a:solidFill>
            <a:srgbClr val="FFC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 name="文本框 276"/>
          <p:cNvSpPr txBox="1">
            <a:spLocks noChangeArrowheads="1"/>
          </p:cNvSpPr>
          <p:nvPr/>
        </p:nvSpPr>
        <p:spPr bwMode="auto">
          <a:xfrm>
            <a:off x="465916" y="375071"/>
            <a:ext cx="1751767" cy="461641"/>
          </a:xfrm>
          <a:prstGeom prst="rect">
            <a:avLst/>
          </a:prstGeom>
          <a:solidFill>
            <a:srgbClr val="FFC000">
              <a:alpha val="55000"/>
            </a:srgbClr>
          </a:solidFill>
          <a:ln>
            <a:noFill/>
          </a:ln>
          <a:extLst/>
        </p:spPr>
        <p:txBody>
          <a:bodyPr wrap="square" lIns="91417" tIns="45708" rIns="91417" bIns="45708">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lvl="0" algn="ctr" defTabSz="1218926" fontAlgn="base">
              <a:spcBef>
                <a:spcPct val="0"/>
              </a:spcBef>
              <a:spcAft>
                <a:spcPct val="0"/>
              </a:spcAft>
              <a:defRPr/>
            </a:pPr>
            <a:r>
              <a:rPr lang="zh-CN" altLang="en-US" sz="2400" b="1" kern="0" noProof="0" dirty="0" smtClean="0">
                <a:solidFill>
                  <a:srgbClr val="FFC000"/>
                </a:solidFill>
                <a:latin typeface="微软雅黑" pitchFamily="34" charset="-122"/>
                <a:ea typeface="微软雅黑" pitchFamily="34" charset="-122"/>
              </a:rPr>
              <a:t>数据可视化</a:t>
            </a:r>
            <a:endParaRPr kumimoji="0" lang="zh-CN" altLang="en-US" sz="24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pic>
        <p:nvPicPr>
          <p:cNvPr id="4" name="内容占位符 3"/>
          <p:cNvPicPr>
            <a:picLocks noChangeAspect="1"/>
          </p:cNvPicPr>
          <p:nvPr/>
        </p:nvPicPr>
        <p:blipFill>
          <a:blip r:embed="rId2"/>
          <a:stretch>
            <a:fillRect/>
          </a:stretch>
        </p:blipFill>
        <p:spPr>
          <a:xfrm>
            <a:off x="301140" y="1601511"/>
            <a:ext cx="4515879" cy="3239902"/>
          </a:xfrm>
          <a:prstGeom prst="rect">
            <a:avLst/>
          </a:prstGeom>
        </p:spPr>
      </p:pic>
      <p:pic>
        <p:nvPicPr>
          <p:cNvPr id="5" name="图片 4"/>
          <p:cNvPicPr>
            <a:picLocks noChangeAspect="1"/>
          </p:cNvPicPr>
          <p:nvPr/>
        </p:nvPicPr>
        <p:blipFill>
          <a:blip r:embed="rId3"/>
          <a:stretch>
            <a:fillRect/>
          </a:stretch>
        </p:blipFill>
        <p:spPr>
          <a:xfrm>
            <a:off x="6319120" y="2934820"/>
            <a:ext cx="4622149" cy="3108632"/>
          </a:xfrm>
          <a:prstGeom prst="rect">
            <a:avLst/>
          </a:prstGeom>
        </p:spPr>
      </p:pic>
      <p:sp>
        <p:nvSpPr>
          <p:cNvPr id="6" name="文本框 5"/>
          <p:cNvSpPr txBox="1"/>
          <p:nvPr/>
        </p:nvSpPr>
        <p:spPr>
          <a:xfrm>
            <a:off x="301140" y="5643342"/>
            <a:ext cx="3037490" cy="400110"/>
          </a:xfrm>
          <a:prstGeom prst="rect">
            <a:avLst/>
          </a:prstGeom>
          <a:noFill/>
        </p:spPr>
        <p:txBody>
          <a:bodyPr wrap="square" rtlCol="0">
            <a:spAutoFit/>
          </a:bodyPr>
          <a:lstStyle/>
          <a:p>
            <a:r>
              <a:rPr lang="zh-CN" altLang="en-US" sz="2000" b="1" dirty="0">
                <a:solidFill>
                  <a:schemeClr val="accent4"/>
                </a:solidFill>
                <a:latin typeface="微软雅黑" panose="020B0503020204020204" pitchFamily="34" charset="-122"/>
                <a:ea typeface="微软雅黑" panose="020B0503020204020204" pitchFamily="34" charset="-122"/>
              </a:rPr>
              <a:t>颜色越深，房子密度越高</a:t>
            </a:r>
          </a:p>
        </p:txBody>
      </p:sp>
      <p:sp>
        <p:nvSpPr>
          <p:cNvPr id="7" name="文本框 6"/>
          <p:cNvSpPr txBox="1"/>
          <p:nvPr/>
        </p:nvSpPr>
        <p:spPr>
          <a:xfrm>
            <a:off x="6319120" y="1601511"/>
            <a:ext cx="3552496" cy="707886"/>
          </a:xfrm>
          <a:prstGeom prst="rect">
            <a:avLst/>
          </a:prstGeom>
          <a:noFill/>
        </p:spPr>
        <p:txBody>
          <a:bodyPr wrap="square" rtlCol="0">
            <a:spAutoFit/>
          </a:bodyPr>
          <a:lstStyle/>
          <a:p>
            <a:r>
              <a:rPr lang="zh-CN" altLang="en-US" sz="2000" b="1" dirty="0">
                <a:solidFill>
                  <a:schemeClr val="accent4"/>
                </a:solidFill>
                <a:latin typeface="微软雅黑" panose="020B0503020204020204" pitchFamily="34" charset="-122"/>
                <a:ea typeface="微软雅黑" panose="020B0503020204020204" pitchFamily="34" charset="-122"/>
              </a:rPr>
              <a:t>说明房价和位置（比如离大海距离）和人口密度联系密切</a:t>
            </a:r>
          </a:p>
        </p:txBody>
      </p:sp>
    </p:spTree>
    <p:extLst>
      <p:ext uri="{BB962C8B-B14F-4D97-AF65-F5344CB8AC3E}">
        <p14:creationId xmlns:p14="http://schemas.microsoft.com/office/powerpoint/2010/main" val="3302663142"/>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1140" y="375071"/>
            <a:ext cx="110315" cy="461641"/>
          </a:xfrm>
          <a:prstGeom prst="rect">
            <a:avLst/>
          </a:prstGeom>
          <a:solidFill>
            <a:srgbClr val="FFC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 name="文本框 276"/>
          <p:cNvSpPr txBox="1">
            <a:spLocks noChangeArrowheads="1"/>
          </p:cNvSpPr>
          <p:nvPr/>
        </p:nvSpPr>
        <p:spPr bwMode="auto">
          <a:xfrm>
            <a:off x="465916" y="375071"/>
            <a:ext cx="1751767" cy="461641"/>
          </a:xfrm>
          <a:prstGeom prst="rect">
            <a:avLst/>
          </a:prstGeom>
          <a:solidFill>
            <a:srgbClr val="FFC000">
              <a:alpha val="55000"/>
            </a:srgbClr>
          </a:solidFill>
          <a:ln>
            <a:noFill/>
          </a:ln>
          <a:extLst/>
        </p:spPr>
        <p:txBody>
          <a:bodyPr wrap="square" lIns="91417" tIns="45708" rIns="91417" bIns="45708">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lvl="0" algn="ctr" defTabSz="1218926" fontAlgn="base">
              <a:spcBef>
                <a:spcPct val="0"/>
              </a:spcBef>
              <a:spcAft>
                <a:spcPct val="0"/>
              </a:spcAft>
              <a:defRPr/>
            </a:pPr>
            <a:r>
              <a:rPr lang="zh-CN" altLang="en-US" sz="2400" b="1" kern="0" dirty="0" smtClean="0">
                <a:solidFill>
                  <a:srgbClr val="FFC000"/>
                </a:solidFill>
                <a:latin typeface="微软雅黑" pitchFamily="34" charset="-122"/>
                <a:ea typeface="微软雅黑" pitchFamily="34" charset="-122"/>
              </a:rPr>
              <a:t>相关性试验</a:t>
            </a:r>
            <a:endParaRPr kumimoji="0" lang="zh-CN" altLang="en-US" sz="24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pic>
        <p:nvPicPr>
          <p:cNvPr id="4" name="内容占位符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140" y="1417419"/>
            <a:ext cx="7392432" cy="4944044"/>
          </a:xfrm>
          <a:prstGeom prst="rect">
            <a:avLst/>
          </a:prstGeom>
        </p:spPr>
      </p:pic>
    </p:spTree>
    <p:extLst>
      <p:ext uri="{BB962C8B-B14F-4D97-AF65-F5344CB8AC3E}">
        <p14:creationId xmlns:p14="http://schemas.microsoft.com/office/powerpoint/2010/main" val="3357916718"/>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140" y="2139996"/>
            <a:ext cx="7098143" cy="3064076"/>
          </a:xfrm>
          <a:prstGeom prst="rect">
            <a:avLst/>
          </a:prstGeom>
        </p:spPr>
      </p:pic>
      <p:sp>
        <p:nvSpPr>
          <p:cNvPr id="3" name="矩形 2"/>
          <p:cNvSpPr/>
          <p:nvPr/>
        </p:nvSpPr>
        <p:spPr>
          <a:xfrm>
            <a:off x="301140" y="375071"/>
            <a:ext cx="110315" cy="461641"/>
          </a:xfrm>
          <a:prstGeom prst="rect">
            <a:avLst/>
          </a:prstGeom>
          <a:solidFill>
            <a:srgbClr val="FFC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 name="文本框 276"/>
          <p:cNvSpPr txBox="1">
            <a:spLocks noChangeArrowheads="1"/>
          </p:cNvSpPr>
          <p:nvPr/>
        </p:nvSpPr>
        <p:spPr bwMode="auto">
          <a:xfrm>
            <a:off x="465916" y="375071"/>
            <a:ext cx="1751767" cy="461641"/>
          </a:xfrm>
          <a:prstGeom prst="rect">
            <a:avLst/>
          </a:prstGeom>
          <a:solidFill>
            <a:srgbClr val="FFC000">
              <a:alpha val="55000"/>
            </a:srgbClr>
          </a:solidFill>
          <a:ln>
            <a:noFill/>
          </a:ln>
          <a:extLst/>
        </p:spPr>
        <p:txBody>
          <a:bodyPr wrap="square" lIns="91417" tIns="45708" rIns="91417" bIns="45708">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lvl="0" algn="ctr" defTabSz="1218926" fontAlgn="base">
              <a:spcBef>
                <a:spcPct val="0"/>
              </a:spcBef>
              <a:spcAft>
                <a:spcPct val="0"/>
              </a:spcAft>
              <a:defRPr/>
            </a:pPr>
            <a:r>
              <a:rPr lang="zh-CN" altLang="en-US" sz="2400" b="1" kern="0" noProof="0" dirty="0" smtClean="0">
                <a:solidFill>
                  <a:srgbClr val="FFC000"/>
                </a:solidFill>
                <a:latin typeface="微软雅黑" pitchFamily="34" charset="-122"/>
                <a:ea typeface="微软雅黑" pitchFamily="34" charset="-122"/>
              </a:rPr>
              <a:t>查看共线性</a:t>
            </a:r>
            <a:endParaRPr kumimoji="0" lang="zh-CN" altLang="en-US" sz="24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sp>
        <p:nvSpPr>
          <p:cNvPr id="5" name="文本框 4"/>
          <p:cNvSpPr txBox="1"/>
          <p:nvPr/>
        </p:nvSpPr>
        <p:spPr>
          <a:xfrm>
            <a:off x="7882759" y="3279228"/>
            <a:ext cx="2123090" cy="707886"/>
          </a:xfrm>
          <a:prstGeom prst="rect">
            <a:avLst/>
          </a:prstGeom>
          <a:noFill/>
        </p:spPr>
        <p:txBody>
          <a:bodyPr wrap="square" rtlCol="0">
            <a:spAutoFit/>
          </a:bodyPr>
          <a:lstStyle/>
          <a:p>
            <a:r>
              <a:rPr lang="zh-CN" altLang="en-US" sz="2000" dirty="0" smtClean="0">
                <a:solidFill>
                  <a:srgbClr val="FFC000"/>
                </a:solidFill>
                <a:latin typeface="微软雅黑" panose="020B0503020204020204" pitchFamily="34" charset="-122"/>
                <a:ea typeface="微软雅黑" panose="020B0503020204020204" pitchFamily="34" charset="-122"/>
              </a:rPr>
              <a:t>由图可知，数据存在共线性问题</a:t>
            </a:r>
            <a:r>
              <a:rPr lang="zh-CN" altLang="en-US" sz="2000" dirty="0">
                <a:solidFill>
                  <a:srgbClr val="FFC000"/>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692684225"/>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1140" y="375071"/>
            <a:ext cx="110315" cy="461641"/>
          </a:xfrm>
          <a:prstGeom prst="rect">
            <a:avLst/>
          </a:prstGeom>
          <a:solidFill>
            <a:srgbClr val="FFC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 name="文本框 276"/>
          <p:cNvSpPr txBox="1">
            <a:spLocks noChangeArrowheads="1"/>
          </p:cNvSpPr>
          <p:nvPr/>
        </p:nvSpPr>
        <p:spPr bwMode="auto">
          <a:xfrm>
            <a:off x="465916" y="375071"/>
            <a:ext cx="1751767" cy="461641"/>
          </a:xfrm>
          <a:prstGeom prst="rect">
            <a:avLst/>
          </a:prstGeom>
          <a:solidFill>
            <a:srgbClr val="FFC000">
              <a:alpha val="55000"/>
            </a:srgbClr>
          </a:solidFill>
          <a:ln>
            <a:noFill/>
          </a:ln>
          <a:extLst/>
        </p:spPr>
        <p:txBody>
          <a:bodyPr wrap="square" lIns="91417" tIns="45708" rIns="91417" bIns="45708">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lvl="0" algn="ctr" defTabSz="1218926" fontAlgn="base">
              <a:spcBef>
                <a:spcPct val="0"/>
              </a:spcBef>
              <a:spcAft>
                <a:spcPct val="0"/>
              </a:spcAft>
              <a:defRPr/>
            </a:pPr>
            <a:r>
              <a:rPr lang="zh-CN" altLang="en-US" sz="2400" b="1" kern="0" noProof="0" dirty="0">
                <a:solidFill>
                  <a:srgbClr val="FFC000"/>
                </a:solidFill>
                <a:latin typeface="微软雅黑" pitchFamily="34" charset="-122"/>
                <a:ea typeface="微软雅黑" pitchFamily="34" charset="-122"/>
              </a:rPr>
              <a:t>衍生新变量</a:t>
            </a:r>
            <a:endParaRPr kumimoji="0" lang="zh-CN" altLang="en-US" sz="24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pic>
        <p:nvPicPr>
          <p:cNvPr id="4" name="内容占位符 3"/>
          <p:cNvPicPr>
            <a:picLocks noChangeAspect="1"/>
          </p:cNvPicPr>
          <p:nvPr/>
        </p:nvPicPr>
        <p:blipFill>
          <a:blip r:embed="rId2"/>
          <a:stretch>
            <a:fillRect/>
          </a:stretch>
        </p:blipFill>
        <p:spPr>
          <a:xfrm>
            <a:off x="301140" y="1741808"/>
            <a:ext cx="6782832" cy="3647619"/>
          </a:xfrm>
          <a:prstGeom prst="rect">
            <a:avLst/>
          </a:prstGeom>
        </p:spPr>
      </p:pic>
      <p:sp>
        <p:nvSpPr>
          <p:cNvPr id="5" name="文本框 4"/>
          <p:cNvSpPr txBox="1"/>
          <p:nvPr/>
        </p:nvSpPr>
        <p:spPr>
          <a:xfrm>
            <a:off x="7588469" y="2442232"/>
            <a:ext cx="3163614" cy="2246769"/>
          </a:xfrm>
          <a:prstGeom prst="rect">
            <a:avLst/>
          </a:prstGeom>
          <a:noFill/>
        </p:spPr>
        <p:txBody>
          <a:bodyPr wrap="square" rtlCol="0">
            <a:spAutoFit/>
          </a:bodyPr>
          <a:lstStyle/>
          <a:p>
            <a:r>
              <a:rPr lang="zh-CN" altLang="en-US" sz="2000" dirty="0" smtClean="0">
                <a:solidFill>
                  <a:srgbClr val="FFC000"/>
                </a:solidFill>
                <a:latin typeface="微软雅黑" panose="020B0503020204020204" pitchFamily="34" charset="-122"/>
                <a:ea typeface="微软雅黑" panose="020B0503020204020204" pitchFamily="34" charset="-122"/>
              </a:rPr>
              <a:t> 猜想：</a:t>
            </a:r>
            <a:endParaRPr lang="en-US" altLang="zh-CN" sz="2000" dirty="0" smtClean="0">
              <a:solidFill>
                <a:srgbClr val="FFC000"/>
              </a:solidFill>
              <a:latin typeface="微软雅黑" panose="020B0503020204020204" pitchFamily="34" charset="-122"/>
              <a:ea typeface="微软雅黑" panose="020B0503020204020204" pitchFamily="34" charset="-122"/>
            </a:endParaRPr>
          </a:p>
          <a:p>
            <a:r>
              <a:rPr lang="en-US" altLang="zh-CN" sz="2000" dirty="0" smtClean="0">
                <a:solidFill>
                  <a:srgbClr val="FFC000"/>
                </a:solidFill>
                <a:latin typeface="微软雅黑" panose="020B0503020204020204" pitchFamily="34" charset="-122"/>
                <a:ea typeface="微软雅黑" panose="020B0503020204020204" pitchFamily="34" charset="-122"/>
              </a:rPr>
              <a:t>1. </a:t>
            </a:r>
            <a:r>
              <a:rPr lang="zh-CN" altLang="en-US" sz="2000" dirty="0" smtClean="0">
                <a:solidFill>
                  <a:srgbClr val="FFC000"/>
                </a:solidFill>
                <a:latin typeface="微软雅黑" panose="020B0503020204020204" pitchFamily="34" charset="-122"/>
                <a:ea typeface="微软雅黑" panose="020B0503020204020204" pitchFamily="34" charset="-122"/>
              </a:rPr>
              <a:t>每个房子的房间数  会不     会对房价有影响？</a:t>
            </a:r>
            <a:endParaRPr lang="en-US" altLang="zh-CN" sz="2000" dirty="0" smtClean="0">
              <a:solidFill>
                <a:srgbClr val="FFC000"/>
              </a:solidFill>
              <a:latin typeface="微软雅黑" panose="020B0503020204020204" pitchFamily="34" charset="-122"/>
              <a:ea typeface="微软雅黑" panose="020B0503020204020204" pitchFamily="34" charset="-122"/>
            </a:endParaRPr>
          </a:p>
          <a:p>
            <a:r>
              <a:rPr lang="en-US" altLang="zh-CN" sz="2000" dirty="0" smtClean="0">
                <a:solidFill>
                  <a:srgbClr val="FFC000"/>
                </a:solidFill>
                <a:latin typeface="微软雅黑" panose="020B0503020204020204" pitchFamily="34" charset="-122"/>
                <a:ea typeface="微软雅黑" panose="020B0503020204020204" pitchFamily="34" charset="-122"/>
              </a:rPr>
              <a:t>2. </a:t>
            </a:r>
            <a:r>
              <a:rPr lang="zh-CN" altLang="en-US" sz="2000" dirty="0" smtClean="0">
                <a:solidFill>
                  <a:srgbClr val="FFC000"/>
                </a:solidFill>
                <a:latin typeface="微软雅黑" panose="020B0503020204020204" pitchFamily="34" charset="-122"/>
                <a:ea typeface="微软雅黑" panose="020B0503020204020204" pitchFamily="34" charset="-122"/>
              </a:rPr>
              <a:t>每户的人口数是否 对房价有影响？</a:t>
            </a:r>
            <a:endParaRPr lang="en-US" altLang="zh-CN" sz="2000" dirty="0" smtClean="0">
              <a:solidFill>
                <a:srgbClr val="FFC000"/>
              </a:solidFill>
              <a:latin typeface="微软雅黑" panose="020B0503020204020204" pitchFamily="34" charset="-122"/>
              <a:ea typeface="微软雅黑" panose="020B0503020204020204" pitchFamily="34" charset="-122"/>
            </a:endParaRPr>
          </a:p>
          <a:p>
            <a:r>
              <a:rPr lang="en-US" altLang="zh-CN" sz="2000" dirty="0" smtClean="0">
                <a:solidFill>
                  <a:srgbClr val="FFC000"/>
                </a:solidFill>
                <a:latin typeface="微软雅黑" panose="020B0503020204020204" pitchFamily="34" charset="-122"/>
                <a:ea typeface="微软雅黑" panose="020B0503020204020204" pitchFamily="34" charset="-122"/>
              </a:rPr>
              <a:t>3. </a:t>
            </a:r>
            <a:r>
              <a:rPr lang="zh-CN" altLang="en-US" sz="2000" dirty="0" smtClean="0">
                <a:solidFill>
                  <a:srgbClr val="FFC000"/>
                </a:solidFill>
                <a:latin typeface="微软雅黑" panose="020B0503020204020204" pitchFamily="34" charset="-122"/>
                <a:ea typeface="微软雅黑" panose="020B0503020204020204" pitchFamily="34" charset="-122"/>
              </a:rPr>
              <a:t>卧室数与总房间数的比例是否会影响房价？</a:t>
            </a:r>
            <a:endParaRPr lang="zh-CN" altLang="en-US" sz="2000" dirty="0">
              <a:solidFill>
                <a:srgbClr val="FFC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8230785"/>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3">
            <a:extLst>
              <a:ext uri="{FF2B5EF4-FFF2-40B4-BE49-F238E27FC236}">
                <a16:creationId xmlns:a16="http://schemas.microsoft.com/office/drawing/2014/main" id="{144C258E-C368-4439-AAFF-9E82CC7D48A5}"/>
              </a:ext>
            </a:extLst>
          </p:cNvPr>
          <p:cNvSpPr txBox="1"/>
          <p:nvPr/>
        </p:nvSpPr>
        <p:spPr>
          <a:xfrm>
            <a:off x="4250439" y="2768728"/>
            <a:ext cx="788824" cy="1217874"/>
          </a:xfrm>
          <a:prstGeom prst="rect">
            <a:avLst/>
          </a:prstGeom>
          <a:noFill/>
          <a:ln>
            <a:noFill/>
          </a:ln>
        </p:spPr>
        <p:txBody>
          <a:bodyPr wrap="none" lIns="108816" tIns="54408" rIns="108816" bIns="5440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7200" b="1" i="0" u="none" strike="noStrike" kern="0" cap="none" spc="0" normalizeH="0" baseline="0" noProof="0" dirty="0">
                <a:ln>
                  <a:noFill/>
                </a:ln>
                <a:solidFill>
                  <a:srgbClr val="FFC000"/>
                </a:solidFill>
                <a:effectLst/>
                <a:uLnTx/>
                <a:uFillTx/>
                <a:latin typeface="微软雅黑" pitchFamily="34" charset="-122"/>
                <a:ea typeface="微软雅黑" pitchFamily="34" charset="-122"/>
              </a:rPr>
              <a:t>2</a:t>
            </a:r>
            <a:endParaRPr kumimoji="0" lang="zh-CN" altLang="en-US" sz="72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sp>
        <p:nvSpPr>
          <p:cNvPr id="3" name="TextBox 87">
            <a:extLst>
              <a:ext uri="{FF2B5EF4-FFF2-40B4-BE49-F238E27FC236}">
                <a16:creationId xmlns:a16="http://schemas.microsoft.com/office/drawing/2014/main" id="{B1831DCC-3FE5-4A98-B840-17A03A4CDB89}"/>
              </a:ext>
            </a:extLst>
          </p:cNvPr>
          <p:cNvSpPr txBox="1"/>
          <p:nvPr/>
        </p:nvSpPr>
        <p:spPr>
          <a:xfrm>
            <a:off x="5482747" y="2782240"/>
            <a:ext cx="3451411" cy="1033208"/>
          </a:xfrm>
          <a:prstGeom prst="rect">
            <a:avLst/>
          </a:prstGeom>
          <a:noFill/>
          <a:ln>
            <a:noFill/>
          </a:ln>
        </p:spPr>
        <p:txBody>
          <a:bodyPr wrap="none" lIns="108816" tIns="54408" rIns="108816" bIns="5440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6000" b="0" i="0" u="none" strike="noStrike" kern="0" cap="none" spc="300" normalizeH="0" baseline="0" noProof="0" dirty="0" smtClean="0">
                <a:ln>
                  <a:noFill/>
                </a:ln>
                <a:solidFill>
                  <a:srgbClr val="FFC000"/>
                </a:solidFill>
                <a:effectLst/>
                <a:uLnTx/>
                <a:uFillTx/>
                <a:latin typeface="微软雅黑" pitchFamily="34" charset="-122"/>
                <a:ea typeface="微软雅黑" pitchFamily="34" charset="-122"/>
              </a:rPr>
              <a:t>数据</a:t>
            </a:r>
            <a:r>
              <a:rPr lang="zh-CN" altLang="en-US" sz="6000" kern="0" spc="300" dirty="0">
                <a:solidFill>
                  <a:srgbClr val="FFC000"/>
                </a:solidFill>
                <a:latin typeface="微软雅黑" pitchFamily="34" charset="-122"/>
                <a:ea typeface="微软雅黑" pitchFamily="34" charset="-122"/>
              </a:rPr>
              <a:t>处理</a:t>
            </a:r>
            <a:endParaRPr kumimoji="0" lang="zh-CN" altLang="en-US" sz="6000" b="0" i="0" u="none" strike="noStrike" kern="0" cap="none" spc="300" normalizeH="0" baseline="0" noProof="0" dirty="0">
              <a:ln>
                <a:noFill/>
              </a:ln>
              <a:solidFill>
                <a:srgbClr val="FFC000"/>
              </a:solidFill>
              <a:effectLst/>
              <a:uLnTx/>
              <a:uFillTx/>
              <a:latin typeface="微软雅黑" pitchFamily="34" charset="-122"/>
              <a:ea typeface="微软雅黑" pitchFamily="34" charset="-122"/>
            </a:endParaRPr>
          </a:p>
        </p:txBody>
      </p:sp>
    </p:spTree>
    <p:extLst>
      <p:ext uri="{BB962C8B-B14F-4D97-AF65-F5344CB8AC3E}">
        <p14:creationId xmlns:p14="http://schemas.microsoft.com/office/powerpoint/2010/main" val="19506467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 calcmode="lin" valueType="num">
                                      <p:cBhvr>
                                        <p:cTn id="9" dur="300" fill="hold"/>
                                        <p:tgtEl>
                                          <p:spTgt spid="2"/>
                                        </p:tgtEl>
                                        <p:attrNameLst>
                                          <p:attrName>style.rotation</p:attrName>
                                        </p:attrNameLst>
                                      </p:cBhvr>
                                      <p:tavLst>
                                        <p:tav tm="0">
                                          <p:val>
                                            <p:fltVal val="90"/>
                                          </p:val>
                                        </p:tav>
                                        <p:tav tm="100000">
                                          <p:val>
                                            <p:fltVal val="0"/>
                                          </p:val>
                                        </p:tav>
                                      </p:tavLst>
                                    </p:anim>
                                    <p:animEffect transition="in" filter="fade">
                                      <p:cBhvr>
                                        <p:cTn id="10" dur="300"/>
                                        <p:tgtEl>
                                          <p:spTgt spid="2"/>
                                        </p:tgtEl>
                                      </p:cBhvr>
                                    </p:animEffect>
                                  </p:childTnLst>
                                </p:cTn>
                              </p:par>
                            </p:childTnLst>
                          </p:cTn>
                        </p:par>
                        <p:par>
                          <p:cTn id="11" fill="hold">
                            <p:stCondLst>
                              <p:cond delay="3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1140" y="375071"/>
            <a:ext cx="110315" cy="461641"/>
          </a:xfrm>
          <a:prstGeom prst="rect">
            <a:avLst/>
          </a:prstGeom>
          <a:solidFill>
            <a:srgbClr val="FFC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 name="文本框 276"/>
          <p:cNvSpPr txBox="1">
            <a:spLocks noChangeArrowheads="1"/>
          </p:cNvSpPr>
          <p:nvPr/>
        </p:nvSpPr>
        <p:spPr bwMode="auto">
          <a:xfrm>
            <a:off x="465916" y="375071"/>
            <a:ext cx="1163187" cy="461641"/>
          </a:xfrm>
          <a:prstGeom prst="rect">
            <a:avLst/>
          </a:prstGeom>
          <a:solidFill>
            <a:srgbClr val="FFC000">
              <a:alpha val="55000"/>
            </a:srgbClr>
          </a:solidFill>
          <a:ln>
            <a:noFill/>
          </a:ln>
          <a:extLst/>
        </p:spPr>
        <p:txBody>
          <a:bodyPr wrap="square" lIns="91417" tIns="45708" rIns="91417" bIns="45708">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lvl="0" algn="ctr" defTabSz="1218926" fontAlgn="base">
              <a:spcBef>
                <a:spcPct val="0"/>
              </a:spcBef>
              <a:spcAft>
                <a:spcPct val="0"/>
              </a:spcAft>
              <a:defRPr/>
            </a:pPr>
            <a:r>
              <a:rPr lang="zh-CN" altLang="en-US" sz="2400" b="1" kern="0" dirty="0" smtClean="0">
                <a:solidFill>
                  <a:srgbClr val="FFC000"/>
                </a:solidFill>
                <a:latin typeface="微软雅黑" pitchFamily="34" charset="-122"/>
                <a:ea typeface="微软雅黑" pitchFamily="34" charset="-122"/>
              </a:rPr>
              <a:t>流程图</a:t>
            </a:r>
            <a:endParaRPr kumimoji="0" lang="zh-CN" altLang="en-US" sz="24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graphicFrame>
        <p:nvGraphicFramePr>
          <p:cNvPr id="4" name="图示 3"/>
          <p:cNvGraphicFramePr/>
          <p:nvPr>
            <p:extLst>
              <p:ext uri="{D42A27DB-BD31-4B8C-83A1-F6EECF244321}">
                <p14:modId xmlns:p14="http://schemas.microsoft.com/office/powerpoint/2010/main" val="3472397120"/>
              </p:ext>
            </p:extLst>
          </p:nvPr>
        </p:nvGraphicFramePr>
        <p:xfrm>
          <a:off x="2606566" y="1702676"/>
          <a:ext cx="5917324" cy="4035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9203381"/>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1140" y="375071"/>
            <a:ext cx="110315" cy="461641"/>
          </a:xfrm>
          <a:prstGeom prst="rect">
            <a:avLst/>
          </a:prstGeom>
          <a:solidFill>
            <a:srgbClr val="FFC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 name="文本框 276"/>
          <p:cNvSpPr txBox="1">
            <a:spLocks noChangeArrowheads="1"/>
          </p:cNvSpPr>
          <p:nvPr/>
        </p:nvSpPr>
        <p:spPr bwMode="auto">
          <a:xfrm>
            <a:off x="465916" y="375071"/>
            <a:ext cx="1751767" cy="461641"/>
          </a:xfrm>
          <a:prstGeom prst="rect">
            <a:avLst/>
          </a:prstGeom>
          <a:solidFill>
            <a:srgbClr val="FFC000">
              <a:alpha val="55000"/>
            </a:srgbClr>
          </a:solidFill>
          <a:ln>
            <a:noFill/>
          </a:ln>
          <a:extLst/>
        </p:spPr>
        <p:txBody>
          <a:bodyPr wrap="square" lIns="91417" tIns="45708" rIns="91417" bIns="45708">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lvl="0" algn="ctr" defTabSz="1218926" fontAlgn="base">
              <a:spcBef>
                <a:spcPct val="0"/>
              </a:spcBef>
              <a:spcAft>
                <a:spcPct val="0"/>
              </a:spcAft>
              <a:defRPr/>
            </a:pPr>
            <a:r>
              <a:rPr lang="zh-CN" altLang="en-US" sz="2400" b="1" kern="0" dirty="0" smtClean="0">
                <a:solidFill>
                  <a:srgbClr val="FFC000"/>
                </a:solidFill>
                <a:latin typeface="微软雅黑" pitchFamily="34" charset="-122"/>
                <a:ea typeface="微软雅黑" pitchFamily="34" charset="-122"/>
              </a:rPr>
              <a:t>缺失值处理</a:t>
            </a:r>
            <a:endParaRPr kumimoji="0" lang="zh-CN" altLang="en-US" sz="24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pic>
        <p:nvPicPr>
          <p:cNvPr id="4" name="内容占位符 3"/>
          <p:cNvPicPr>
            <a:picLocks noChangeAspect="1"/>
          </p:cNvPicPr>
          <p:nvPr/>
        </p:nvPicPr>
        <p:blipFill>
          <a:blip r:embed="rId2"/>
          <a:stretch>
            <a:fillRect/>
          </a:stretch>
        </p:blipFill>
        <p:spPr>
          <a:xfrm>
            <a:off x="301140" y="2639509"/>
            <a:ext cx="4152381" cy="2742857"/>
          </a:xfrm>
          <a:prstGeom prst="rect">
            <a:avLst/>
          </a:prstGeom>
        </p:spPr>
      </p:pic>
      <p:pic>
        <p:nvPicPr>
          <p:cNvPr id="5" name="图片 4"/>
          <p:cNvPicPr>
            <a:picLocks noChangeAspect="1"/>
          </p:cNvPicPr>
          <p:nvPr/>
        </p:nvPicPr>
        <p:blipFill>
          <a:blip r:embed="rId3"/>
          <a:stretch>
            <a:fillRect/>
          </a:stretch>
        </p:blipFill>
        <p:spPr>
          <a:xfrm>
            <a:off x="6313986" y="2639509"/>
            <a:ext cx="4329304" cy="2742857"/>
          </a:xfrm>
          <a:prstGeom prst="rect">
            <a:avLst/>
          </a:prstGeom>
        </p:spPr>
      </p:pic>
      <p:sp>
        <p:nvSpPr>
          <p:cNvPr id="7" name="燕尾形 6"/>
          <p:cNvSpPr/>
          <p:nvPr/>
        </p:nvSpPr>
        <p:spPr>
          <a:xfrm>
            <a:off x="5023945" y="3499945"/>
            <a:ext cx="662152" cy="903889"/>
          </a:xfrm>
          <a:prstGeom prst="chevron">
            <a:avLst/>
          </a:prstGeom>
          <a:solidFill>
            <a:srgbClr val="9170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文本框 7"/>
          <p:cNvSpPr txBox="1"/>
          <p:nvPr/>
        </p:nvSpPr>
        <p:spPr>
          <a:xfrm>
            <a:off x="301139" y="1609764"/>
            <a:ext cx="7581619" cy="738664"/>
          </a:xfrm>
          <a:prstGeom prst="rect">
            <a:avLst/>
          </a:prstGeom>
          <a:noFill/>
        </p:spPr>
        <p:txBody>
          <a:bodyPr wrap="square" rtlCol="0">
            <a:spAutoFit/>
          </a:bodyPr>
          <a:lstStyle/>
          <a:p>
            <a:r>
              <a:rPr lang="en-US" altLang="zh-CN" sz="2400" b="1" dirty="0">
                <a:solidFill>
                  <a:srgbClr val="FFC000"/>
                </a:solidFill>
                <a:latin typeface="微软雅黑" panose="020B0503020204020204" pitchFamily="34" charset="-122"/>
                <a:ea typeface="微软雅黑" panose="020B0503020204020204" pitchFamily="34" charset="-122"/>
              </a:rPr>
              <a:t>imputer</a:t>
            </a:r>
            <a:r>
              <a:rPr lang="zh-CN" altLang="en-US" sz="2000" dirty="0">
                <a:solidFill>
                  <a:srgbClr val="FFC000"/>
                </a:solidFill>
                <a:latin typeface="微软雅黑" panose="020B0503020204020204" pitchFamily="34" charset="-122"/>
                <a:ea typeface="微软雅黑" panose="020B0503020204020204" pitchFamily="34" charset="-122"/>
              </a:rPr>
              <a:t>计算出了每个属性的中位数，然后用中位数填补缺失值</a:t>
            </a:r>
          </a:p>
          <a:p>
            <a:endParaRPr lang="zh-CN" altLang="en-US" dirty="0"/>
          </a:p>
        </p:txBody>
      </p:sp>
    </p:spTree>
    <p:extLst>
      <p:ext uri="{BB962C8B-B14F-4D97-AF65-F5344CB8AC3E}">
        <p14:creationId xmlns:p14="http://schemas.microsoft.com/office/powerpoint/2010/main" val="1044509719"/>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1140" y="375071"/>
            <a:ext cx="110315" cy="461641"/>
          </a:xfrm>
          <a:prstGeom prst="rect">
            <a:avLst/>
          </a:prstGeom>
          <a:solidFill>
            <a:srgbClr val="FFC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 name="文本框 276"/>
          <p:cNvSpPr txBox="1">
            <a:spLocks noChangeArrowheads="1"/>
          </p:cNvSpPr>
          <p:nvPr/>
        </p:nvSpPr>
        <p:spPr bwMode="auto">
          <a:xfrm>
            <a:off x="465916" y="375071"/>
            <a:ext cx="2088098" cy="461641"/>
          </a:xfrm>
          <a:prstGeom prst="rect">
            <a:avLst/>
          </a:prstGeom>
          <a:solidFill>
            <a:srgbClr val="FFC000">
              <a:alpha val="55000"/>
            </a:srgbClr>
          </a:solidFill>
          <a:ln>
            <a:noFill/>
          </a:ln>
          <a:extLst/>
        </p:spPr>
        <p:txBody>
          <a:bodyPr wrap="square" lIns="91417" tIns="45708" rIns="91417" bIns="45708">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lvl="0" algn="ctr" defTabSz="1218926" fontAlgn="base">
              <a:spcBef>
                <a:spcPct val="0"/>
              </a:spcBef>
              <a:spcAft>
                <a:spcPct val="0"/>
              </a:spcAft>
              <a:defRPr/>
            </a:pPr>
            <a:r>
              <a:rPr lang="zh-CN" altLang="en-US" sz="2400" b="1" kern="0" dirty="0" smtClean="0">
                <a:solidFill>
                  <a:srgbClr val="FFC000"/>
                </a:solidFill>
                <a:latin typeface="微软雅黑" pitchFamily="34" charset="-122"/>
                <a:ea typeface="微软雅黑" pitchFamily="34" charset="-122"/>
              </a:rPr>
              <a:t>文本属性处理</a:t>
            </a:r>
            <a:endParaRPr kumimoji="0" lang="zh-CN" altLang="en-US" sz="24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pic>
        <p:nvPicPr>
          <p:cNvPr id="4" name="内容占位符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55" y="3555675"/>
            <a:ext cx="7119999" cy="2503955"/>
          </a:xfrm>
          <a:prstGeom prst="rect">
            <a:avLst/>
          </a:prstGeom>
        </p:spPr>
      </p:pic>
      <p:graphicFrame>
        <p:nvGraphicFramePr>
          <p:cNvPr id="6" name="图示 5"/>
          <p:cNvGraphicFramePr/>
          <p:nvPr>
            <p:extLst>
              <p:ext uri="{D42A27DB-BD31-4B8C-83A1-F6EECF244321}">
                <p14:modId xmlns:p14="http://schemas.microsoft.com/office/powerpoint/2010/main" val="4050271198"/>
              </p:ext>
            </p:extLst>
          </p:nvPr>
        </p:nvGraphicFramePr>
        <p:xfrm>
          <a:off x="301140" y="832596"/>
          <a:ext cx="7175062" cy="1692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框 4"/>
          <p:cNvSpPr txBox="1"/>
          <p:nvPr/>
        </p:nvSpPr>
        <p:spPr>
          <a:xfrm>
            <a:off x="356297" y="2489844"/>
            <a:ext cx="5234151" cy="984885"/>
          </a:xfrm>
          <a:prstGeom prst="rect">
            <a:avLst/>
          </a:prstGeom>
          <a:noFill/>
        </p:spPr>
        <p:txBody>
          <a:bodyPr wrap="square" rtlCol="0">
            <a:spAutoFit/>
          </a:bodyPr>
          <a:lstStyle/>
          <a:p>
            <a:r>
              <a:rPr lang="zh-CN" altLang="en-US" sz="2000" b="1" dirty="0" smtClean="0">
                <a:solidFill>
                  <a:srgbClr val="FFC000"/>
                </a:solidFill>
                <a:latin typeface="微软雅黑" panose="020B0503020204020204" pitchFamily="34" charset="-122"/>
                <a:ea typeface="微软雅黑" panose="020B0503020204020204" pitchFamily="34" charset="-122"/>
              </a:rPr>
              <a:t>独热码</a:t>
            </a:r>
            <a:r>
              <a:rPr lang="zh-CN" altLang="en-US" sz="2000" dirty="0" smtClean="0">
                <a:solidFill>
                  <a:srgbClr val="FFC000"/>
                </a:solidFill>
                <a:latin typeface="微软雅黑" panose="020B0503020204020204" pitchFamily="34" charset="-122"/>
                <a:ea typeface="微软雅黑" panose="020B0503020204020204" pitchFamily="34" charset="-122"/>
              </a:rPr>
              <a:t>：用于</a:t>
            </a:r>
            <a:r>
              <a:rPr lang="zh-CN" altLang="en-US" sz="2000" dirty="0">
                <a:solidFill>
                  <a:srgbClr val="FFC000"/>
                </a:solidFill>
                <a:latin typeface="微软雅黑" panose="020B0503020204020204" pitchFamily="34" charset="-122"/>
                <a:ea typeface="微软雅黑" panose="020B0503020204020204" pitchFamily="34" charset="-122"/>
              </a:rPr>
              <a:t>将整数分类值转变为独热向量</a:t>
            </a:r>
            <a:br>
              <a:rPr lang="zh-CN" altLang="en-US" sz="2000" dirty="0">
                <a:solidFill>
                  <a:srgbClr val="FFC000"/>
                </a:solidFill>
                <a:latin typeface="微软雅黑" panose="020B0503020204020204" pitchFamily="34" charset="-122"/>
                <a:ea typeface="微软雅黑" panose="020B0503020204020204" pitchFamily="34" charset="-122"/>
              </a:rPr>
            </a:br>
            <a:endParaRPr lang="zh-CN" altLang="en-US" sz="2000" dirty="0">
              <a:solidFill>
                <a:srgbClr val="FFC000"/>
              </a:solidFill>
              <a:latin typeface="微软雅黑" panose="020B0503020204020204" pitchFamily="34" charset="-122"/>
              <a:ea typeface="微软雅黑" panose="020B0503020204020204" pitchFamily="34" charset="-122"/>
            </a:endParaRPr>
          </a:p>
          <a:p>
            <a:endParaRPr lang="zh-CN" altLang="en-US" dirty="0"/>
          </a:p>
        </p:txBody>
      </p:sp>
    </p:spTree>
    <p:extLst>
      <p:ext uri="{BB962C8B-B14F-4D97-AF65-F5344CB8AC3E}">
        <p14:creationId xmlns:p14="http://schemas.microsoft.com/office/powerpoint/2010/main" val="2228882347"/>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bwMode="auto">
          <a:xfrm>
            <a:off x="1222075" y="1112808"/>
            <a:ext cx="9747849" cy="5002643"/>
          </a:xfrm>
          <a:prstGeom prst="roundRect">
            <a:avLst>
              <a:gd name="adj" fmla="val 3926"/>
            </a:avLst>
          </a:prstGeom>
          <a:solidFill>
            <a:schemeClr val="tx1">
              <a:lumMod val="75000"/>
              <a:lumOff val="25000"/>
              <a:alpha val="50000"/>
            </a:schemeClr>
          </a:solidFill>
          <a:ln w="38100" cap="flat" cmpd="sng" algn="ctr">
            <a:solidFill>
              <a:schemeClr val="tx1">
                <a:lumMod val="65000"/>
                <a:lumOff val="3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816143"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3" name="Rectangle 11"/>
          <p:cNvSpPr>
            <a:spLocks noChangeArrowheads="1"/>
          </p:cNvSpPr>
          <p:nvPr/>
        </p:nvSpPr>
        <p:spPr bwMode="auto">
          <a:xfrm>
            <a:off x="5160580" y="2468520"/>
            <a:ext cx="5490854" cy="2497023"/>
          </a:xfrm>
          <a:prstGeom prst="rect">
            <a:avLst/>
          </a:prstGeom>
          <a:noFill/>
          <a:ln w="9525" cap="flat" cmpd="sng">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indent="457200"/>
            <a:r>
              <a:rPr lang="zh-CN" altLang="en-US" sz="1800" dirty="0" smtClean="0">
                <a:solidFill>
                  <a:srgbClr val="FFC000"/>
                </a:solidFill>
                <a:latin typeface="微软雅黑" panose="020B0503020204020204" pitchFamily="34" charset="-122"/>
                <a:ea typeface="微软雅黑" panose="020B0503020204020204" pitchFamily="34" charset="-122"/>
              </a:rPr>
              <a:t>背景</a:t>
            </a:r>
            <a:r>
              <a:rPr lang="zh-CN" altLang="en-US" sz="1800" dirty="0">
                <a:solidFill>
                  <a:srgbClr val="FFC000"/>
                </a:solidFill>
                <a:latin typeface="微软雅黑" panose="020B0503020204020204" pitchFamily="34" charset="-122"/>
                <a:ea typeface="微软雅黑" panose="020B0503020204020204" pitchFamily="34" charset="-122"/>
              </a:rPr>
              <a:t>介绍</a:t>
            </a:r>
            <a:r>
              <a:rPr lang="zh-CN" altLang="en-US" sz="1800" dirty="0" smtClean="0">
                <a:solidFill>
                  <a:srgbClr val="FFC000"/>
                </a:solidFill>
                <a:latin typeface="微软雅黑" panose="020B0503020204020204" pitchFamily="34" charset="-122"/>
                <a:ea typeface="微软雅黑" panose="020B0503020204020204" pitchFamily="34" charset="-122"/>
              </a:rPr>
              <a:t>：</a:t>
            </a:r>
            <a:r>
              <a:rPr lang="zh-CN" altLang="en-US" sz="1800" dirty="0">
                <a:solidFill>
                  <a:srgbClr val="FFC000"/>
                </a:solidFill>
                <a:latin typeface="微软雅黑" panose="020B0503020204020204" pitchFamily="34" charset="-122"/>
                <a:ea typeface="微软雅黑" panose="020B0503020204020204" pitchFamily="34" charset="-122"/>
              </a:rPr>
              <a:t/>
            </a:r>
            <a:br>
              <a:rPr lang="zh-CN" altLang="en-US" sz="1800" dirty="0">
                <a:solidFill>
                  <a:srgbClr val="FFC000"/>
                </a:solidFill>
                <a:latin typeface="微软雅黑" panose="020B0503020204020204" pitchFamily="34" charset="-122"/>
                <a:ea typeface="微软雅黑" panose="020B0503020204020204" pitchFamily="34" charset="-122"/>
              </a:rPr>
            </a:br>
            <a:r>
              <a:rPr lang="zh-CN" altLang="en-US" sz="1800" dirty="0" smtClean="0">
                <a:solidFill>
                  <a:srgbClr val="FFC000"/>
                </a:solidFill>
                <a:latin typeface="微软雅黑" panose="020B0503020204020204" pitchFamily="34" charset="-122"/>
                <a:ea typeface="微软雅黑" panose="020B0503020204020204" pitchFamily="34" charset="-122"/>
              </a:rPr>
              <a:t>房价</a:t>
            </a:r>
            <a:r>
              <a:rPr lang="zh-CN" altLang="en-US" sz="1800" dirty="0">
                <a:solidFill>
                  <a:srgbClr val="FFC000"/>
                </a:solidFill>
                <a:latin typeface="微软雅黑" panose="020B0503020204020204" pitchFamily="34" charset="-122"/>
                <a:ea typeface="微软雅黑" panose="020B0503020204020204" pitchFamily="34" charset="-122"/>
              </a:rPr>
              <a:t>影响企业的投资行为，决定了企业的受益情况。该项目基于</a:t>
            </a:r>
            <a:r>
              <a:rPr lang="en-US" altLang="zh-CN" sz="1800" dirty="0">
                <a:solidFill>
                  <a:srgbClr val="FFC000"/>
                </a:solidFill>
                <a:latin typeface="微软雅黑" panose="020B0503020204020204" pitchFamily="34" charset="-122"/>
                <a:ea typeface="微软雅黑" panose="020B0503020204020204" pitchFamily="34" charset="-122"/>
              </a:rPr>
              <a:t>1990</a:t>
            </a:r>
            <a:r>
              <a:rPr lang="zh-CN" altLang="en-US" sz="1800" dirty="0">
                <a:solidFill>
                  <a:srgbClr val="FFC000"/>
                </a:solidFill>
                <a:latin typeface="微软雅黑" panose="020B0503020204020204" pitchFamily="34" charset="-122"/>
                <a:ea typeface="微软雅黑" panose="020B0503020204020204" pitchFamily="34" charset="-122"/>
              </a:rPr>
              <a:t>年加州普查的数据，分析各个指标对房价中位数的影响，建立房价预测模型，对房价进行全面且较为精准的预测可以帮助企业确定该地区是否值得投资。 </a:t>
            </a:r>
          </a:p>
          <a:p>
            <a:pPr eaLnBrk="0" hangingPunct="0">
              <a:lnSpc>
                <a:spcPct val="150000"/>
              </a:lnSpc>
              <a:defRPr/>
            </a:pPr>
            <a:endParaRPr lang="zh-CN" altLang="en-US" sz="1800" dirty="0">
              <a:solidFill>
                <a:srgbClr val="FFC000"/>
              </a:solidFill>
            </a:endParaRPr>
          </a:p>
          <a:p>
            <a:pPr lvl="0" eaLnBrk="0" hangingPunct="0">
              <a:lnSpc>
                <a:spcPct val="150000"/>
              </a:lnSpc>
              <a:defRPr/>
            </a:pPr>
            <a:endParaRPr lang="zh-CN" altLang="en-US" b="1" dirty="0">
              <a:solidFill>
                <a:schemeClr val="accent1"/>
              </a:solidFill>
              <a:latin typeface="微软雅黑" pitchFamily="34" charset="-122"/>
              <a:ea typeface="微软雅黑" pitchFamily="34" charset="-122"/>
              <a:sym typeface="微软雅黑" pitchFamily="34" charset="-122"/>
            </a:endParaRPr>
          </a:p>
        </p:txBody>
      </p:sp>
      <p:grpSp>
        <p:nvGrpSpPr>
          <p:cNvPr id="4" name="组合 3"/>
          <p:cNvGrpSpPr/>
          <p:nvPr/>
        </p:nvGrpSpPr>
        <p:grpSpPr>
          <a:xfrm>
            <a:off x="2332469" y="809238"/>
            <a:ext cx="1859969" cy="608493"/>
            <a:chOff x="2332469" y="809238"/>
            <a:chExt cx="1859969" cy="608493"/>
          </a:xfrm>
          <a:solidFill>
            <a:srgbClr val="FFC000"/>
          </a:solidFill>
        </p:grpSpPr>
        <p:sp>
          <p:nvSpPr>
            <p:cNvPr id="5" name="圆角矩形 4"/>
            <p:cNvSpPr/>
            <p:nvPr/>
          </p:nvSpPr>
          <p:spPr bwMode="auto">
            <a:xfrm>
              <a:off x="2332469" y="809238"/>
              <a:ext cx="1859969" cy="608493"/>
            </a:xfrm>
            <a:prstGeom prst="roundRect">
              <a:avLst>
                <a:gd name="adj" fmla="val 50000"/>
              </a:avLst>
            </a:prstGeom>
            <a:solidFill>
              <a:schemeClr val="tx1">
                <a:lumMod val="75000"/>
                <a:lumOff val="25000"/>
              </a:schemeClr>
            </a:solidFill>
            <a:ln w="38100" cap="flat" cmpd="sng" algn="ctr">
              <a:solidFill>
                <a:schemeClr val="tx1">
                  <a:lumMod val="65000"/>
                  <a:lumOff val="35000"/>
                </a:schemeClr>
              </a:solid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marL="0" marR="0" lvl="0" indent="0" algn="ctr" defTabSz="1088163"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dirty="0">
                <a:ln>
                  <a:noFill/>
                </a:ln>
                <a:solidFill>
                  <a:schemeClr val="bg1"/>
                </a:solidFill>
                <a:effectLst/>
                <a:uLnTx/>
                <a:uFillTx/>
                <a:latin typeface="+mj-lt"/>
                <a:ea typeface="微软雅黑" pitchFamily="34" charset="-122"/>
              </a:endParaRPr>
            </a:p>
          </p:txBody>
        </p:sp>
        <p:sp>
          <p:nvSpPr>
            <p:cNvPr id="6" name="矩形 5"/>
            <p:cNvSpPr/>
            <p:nvPr/>
          </p:nvSpPr>
          <p:spPr>
            <a:xfrm>
              <a:off x="2404873" y="923027"/>
              <a:ext cx="1700784" cy="37956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800" kern="0" dirty="0">
                  <a:solidFill>
                    <a:srgbClr val="FFC000"/>
                  </a:solidFill>
                  <a:latin typeface="微软雅黑" pitchFamily="34" charset="-122"/>
                  <a:ea typeface="微软雅黑" pitchFamily="34" charset="-122"/>
                </a:rPr>
                <a:t>项目背景</a:t>
              </a:r>
              <a:endParaRPr kumimoji="0" lang="zh-CN" altLang="en-US" sz="2800" b="0"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gr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9487" y="2214776"/>
            <a:ext cx="3431556" cy="2637340"/>
          </a:xfrm>
          <a:prstGeom prst="rect">
            <a:avLst/>
          </a:prstGeom>
          <a:ln>
            <a:noFill/>
          </a:ln>
          <a:effectLst>
            <a:softEdge rad="112500"/>
          </a:effectLst>
        </p:spPr>
      </p:pic>
    </p:spTree>
    <p:extLst>
      <p:ext uri="{BB962C8B-B14F-4D97-AF65-F5344CB8AC3E}">
        <p14:creationId xmlns:p14="http://schemas.microsoft.com/office/powerpoint/2010/main" val="401103924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10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1000"/>
                                        <p:tgtEl>
                                          <p:spTgt spid="3">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9704" y="422368"/>
            <a:ext cx="110315" cy="461641"/>
          </a:xfrm>
          <a:prstGeom prst="rect">
            <a:avLst/>
          </a:prstGeom>
          <a:solidFill>
            <a:srgbClr val="FFC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 name="文本框 276"/>
          <p:cNvSpPr txBox="1">
            <a:spLocks noChangeArrowheads="1"/>
          </p:cNvSpPr>
          <p:nvPr/>
        </p:nvSpPr>
        <p:spPr bwMode="auto">
          <a:xfrm>
            <a:off x="623571" y="422368"/>
            <a:ext cx="1467987" cy="461641"/>
          </a:xfrm>
          <a:prstGeom prst="rect">
            <a:avLst/>
          </a:prstGeom>
          <a:solidFill>
            <a:srgbClr val="FFC000">
              <a:alpha val="55000"/>
            </a:srgbClr>
          </a:solidFill>
          <a:ln>
            <a:noFill/>
          </a:ln>
          <a:extLst/>
        </p:spPr>
        <p:txBody>
          <a:bodyPr wrap="square" lIns="91417" tIns="45708" rIns="91417" bIns="45708">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lvl="0" algn="ctr" defTabSz="1218926" fontAlgn="base">
              <a:spcBef>
                <a:spcPct val="0"/>
              </a:spcBef>
              <a:spcAft>
                <a:spcPct val="0"/>
              </a:spcAft>
              <a:defRPr/>
            </a:pPr>
            <a:r>
              <a:rPr lang="zh-CN" altLang="en-US" sz="2400" b="1" kern="0" dirty="0" smtClean="0">
                <a:solidFill>
                  <a:srgbClr val="FFC000"/>
                </a:solidFill>
                <a:latin typeface="微软雅黑" pitchFamily="34" charset="-122"/>
                <a:ea typeface="微软雅黑" pitchFamily="34" charset="-122"/>
              </a:rPr>
              <a:t>特征缩放</a:t>
            </a:r>
            <a:endParaRPr kumimoji="0" lang="zh-CN" altLang="en-US" sz="24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pic>
        <p:nvPicPr>
          <p:cNvPr id="4" name="图片 3"/>
          <p:cNvPicPr>
            <a:picLocks noChangeAspect="1"/>
          </p:cNvPicPr>
          <p:nvPr/>
        </p:nvPicPr>
        <p:blipFill>
          <a:blip r:embed="rId2"/>
          <a:stretch>
            <a:fillRect/>
          </a:stretch>
        </p:blipFill>
        <p:spPr>
          <a:xfrm>
            <a:off x="409704" y="4241759"/>
            <a:ext cx="7361905" cy="1742857"/>
          </a:xfrm>
          <a:prstGeom prst="rect">
            <a:avLst/>
          </a:prstGeom>
        </p:spPr>
      </p:pic>
      <p:pic>
        <p:nvPicPr>
          <p:cNvPr id="5" name="图片 4"/>
          <p:cNvPicPr>
            <a:picLocks noChangeAspect="1"/>
          </p:cNvPicPr>
          <p:nvPr/>
        </p:nvPicPr>
        <p:blipFill>
          <a:blip r:embed="rId3"/>
          <a:stretch>
            <a:fillRect/>
          </a:stretch>
        </p:blipFill>
        <p:spPr>
          <a:xfrm>
            <a:off x="7924800" y="1203664"/>
            <a:ext cx="3945087" cy="4780952"/>
          </a:xfrm>
          <a:prstGeom prst="rect">
            <a:avLst/>
          </a:prstGeom>
        </p:spPr>
      </p:pic>
      <p:sp>
        <p:nvSpPr>
          <p:cNvPr id="7" name="圆角矩形 6"/>
          <p:cNvSpPr/>
          <p:nvPr/>
        </p:nvSpPr>
        <p:spPr bwMode="auto">
          <a:xfrm>
            <a:off x="623571" y="1901076"/>
            <a:ext cx="6374767" cy="1217216"/>
          </a:xfrm>
          <a:prstGeom prst="roundRect">
            <a:avLst>
              <a:gd name="adj" fmla="val 3926"/>
            </a:avLst>
          </a:prstGeom>
          <a:solidFill>
            <a:schemeClr val="tx1">
              <a:lumMod val="75000"/>
              <a:lumOff val="25000"/>
              <a:alpha val="50000"/>
            </a:schemeClr>
          </a:solidFill>
          <a:ln w="38100" cap="flat" cmpd="sng" algn="ctr">
            <a:solidFill>
              <a:schemeClr val="tx1">
                <a:lumMod val="65000"/>
                <a:lumOff val="3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816143"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8" name="文本框 7"/>
          <p:cNvSpPr txBox="1"/>
          <p:nvPr/>
        </p:nvSpPr>
        <p:spPr>
          <a:xfrm>
            <a:off x="851338" y="2070538"/>
            <a:ext cx="5139559" cy="707886"/>
          </a:xfrm>
          <a:prstGeom prst="rect">
            <a:avLst/>
          </a:prstGeom>
          <a:noFill/>
        </p:spPr>
        <p:txBody>
          <a:bodyPr wrap="square" rtlCol="0">
            <a:spAutoFit/>
          </a:bodyPr>
          <a:lstStyle/>
          <a:p>
            <a:r>
              <a:rPr lang="en-US" altLang="zh-CN" sz="2000" b="1" dirty="0" smtClean="0">
                <a:solidFill>
                  <a:srgbClr val="FFC000"/>
                </a:solidFill>
                <a:latin typeface="微软雅黑" panose="020B0503020204020204" pitchFamily="34" charset="-122"/>
                <a:ea typeface="微软雅黑" panose="020B0503020204020204" pitchFamily="34" charset="-122"/>
              </a:rPr>
              <a:t>StandardScalar </a:t>
            </a:r>
            <a:r>
              <a:rPr lang="zh-CN" altLang="en-US" sz="2000" dirty="0" smtClean="0">
                <a:solidFill>
                  <a:srgbClr val="FFC000"/>
                </a:solidFill>
                <a:latin typeface="微软雅黑" panose="020B0503020204020204" pitchFamily="34" charset="-122"/>
                <a:ea typeface="微软雅黑" panose="020B0503020204020204" pitchFamily="34" charset="-122"/>
              </a:rPr>
              <a:t>对数值型数据</a:t>
            </a:r>
            <a:r>
              <a:rPr lang="zh-CN" altLang="en-US" sz="2000" dirty="0">
                <a:solidFill>
                  <a:srgbClr val="FFC000"/>
                </a:solidFill>
                <a:latin typeface="微软雅黑" panose="020B0503020204020204" pitchFamily="34" charset="-122"/>
                <a:ea typeface="微软雅黑" panose="020B0503020204020204" pitchFamily="34" charset="-122"/>
              </a:rPr>
              <a:t>进行标准化处理，让所有的属性具有相同的量度</a:t>
            </a:r>
            <a:r>
              <a:rPr lang="zh-CN" altLang="en-US" sz="2000" dirty="0" smtClean="0">
                <a:solidFill>
                  <a:srgbClr val="FFC000"/>
                </a:solidFill>
                <a:latin typeface="微软雅黑" panose="020B0503020204020204" pitchFamily="34" charset="-122"/>
                <a:ea typeface="微软雅黑" panose="020B0503020204020204" pitchFamily="34" charset="-122"/>
              </a:rPr>
              <a:t>。</a:t>
            </a:r>
            <a:endParaRPr lang="en-US" altLang="zh-CN" sz="2000" dirty="0">
              <a:solidFill>
                <a:srgbClr val="FFC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4074589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3">
            <a:extLst>
              <a:ext uri="{FF2B5EF4-FFF2-40B4-BE49-F238E27FC236}">
                <a16:creationId xmlns:a16="http://schemas.microsoft.com/office/drawing/2014/main" id="{144C258E-C368-4439-AAFF-9E82CC7D48A5}"/>
              </a:ext>
            </a:extLst>
          </p:cNvPr>
          <p:cNvSpPr txBox="1"/>
          <p:nvPr/>
        </p:nvSpPr>
        <p:spPr>
          <a:xfrm>
            <a:off x="3819515" y="2737197"/>
            <a:ext cx="788824" cy="1217874"/>
          </a:xfrm>
          <a:prstGeom prst="rect">
            <a:avLst/>
          </a:prstGeom>
          <a:noFill/>
          <a:ln>
            <a:noFill/>
          </a:ln>
        </p:spPr>
        <p:txBody>
          <a:bodyPr wrap="none" lIns="108816" tIns="54408" rIns="108816" bIns="5440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7200" b="1" i="0" u="none" strike="noStrike" kern="0" cap="none" spc="0" normalizeH="0" baseline="0" noProof="0" dirty="0" smtClean="0">
                <a:ln>
                  <a:noFill/>
                </a:ln>
                <a:solidFill>
                  <a:srgbClr val="FFC000"/>
                </a:solidFill>
                <a:effectLst/>
                <a:uLnTx/>
                <a:uFillTx/>
                <a:latin typeface="微软雅黑" pitchFamily="34" charset="-122"/>
                <a:ea typeface="微软雅黑" pitchFamily="34" charset="-122"/>
              </a:rPr>
              <a:t>3</a:t>
            </a:r>
            <a:endParaRPr kumimoji="0" lang="zh-CN" altLang="en-US" sz="72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sp>
        <p:nvSpPr>
          <p:cNvPr id="3" name="TextBox 87">
            <a:extLst>
              <a:ext uri="{FF2B5EF4-FFF2-40B4-BE49-F238E27FC236}">
                <a16:creationId xmlns:a16="http://schemas.microsoft.com/office/drawing/2014/main" id="{B1831DCC-3FE5-4A98-B840-17A03A4CDB89}"/>
              </a:ext>
            </a:extLst>
          </p:cNvPr>
          <p:cNvSpPr txBox="1"/>
          <p:nvPr/>
        </p:nvSpPr>
        <p:spPr>
          <a:xfrm>
            <a:off x="4778554" y="2782240"/>
            <a:ext cx="5875152" cy="1033208"/>
          </a:xfrm>
          <a:prstGeom prst="rect">
            <a:avLst/>
          </a:prstGeom>
          <a:noFill/>
          <a:ln>
            <a:noFill/>
          </a:ln>
        </p:spPr>
        <p:txBody>
          <a:bodyPr wrap="none" lIns="108816" tIns="54408" rIns="108816" bIns="5440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6000" b="0" i="0" u="none" strike="noStrike" kern="0" cap="none" spc="300" normalizeH="0" baseline="0" noProof="0" dirty="0" smtClean="0">
                <a:ln>
                  <a:noFill/>
                </a:ln>
                <a:solidFill>
                  <a:srgbClr val="FFC000"/>
                </a:solidFill>
                <a:effectLst/>
                <a:uLnTx/>
                <a:uFillTx/>
                <a:latin typeface="微软雅黑" pitchFamily="34" charset="-122"/>
                <a:ea typeface="微软雅黑" pitchFamily="34" charset="-122"/>
              </a:rPr>
              <a:t>数据流水线处理</a:t>
            </a:r>
            <a:endParaRPr kumimoji="0" lang="zh-CN" altLang="en-US" sz="6000" b="0" i="0" u="none" strike="noStrike" kern="0" cap="none" spc="300" normalizeH="0" baseline="0" noProof="0" dirty="0">
              <a:ln>
                <a:noFill/>
              </a:ln>
              <a:solidFill>
                <a:srgbClr val="FFC000"/>
              </a:solidFill>
              <a:effectLst/>
              <a:uLnTx/>
              <a:uFillTx/>
              <a:latin typeface="微软雅黑" pitchFamily="34" charset="-122"/>
              <a:ea typeface="微软雅黑" pitchFamily="34" charset="-122"/>
            </a:endParaRPr>
          </a:p>
        </p:txBody>
      </p:sp>
    </p:spTree>
    <p:extLst>
      <p:ext uri="{BB962C8B-B14F-4D97-AF65-F5344CB8AC3E}">
        <p14:creationId xmlns:p14="http://schemas.microsoft.com/office/powerpoint/2010/main" val="3886921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 calcmode="lin" valueType="num">
                                      <p:cBhvr>
                                        <p:cTn id="9" dur="300" fill="hold"/>
                                        <p:tgtEl>
                                          <p:spTgt spid="2"/>
                                        </p:tgtEl>
                                        <p:attrNameLst>
                                          <p:attrName>style.rotation</p:attrName>
                                        </p:attrNameLst>
                                      </p:cBhvr>
                                      <p:tavLst>
                                        <p:tav tm="0">
                                          <p:val>
                                            <p:fltVal val="90"/>
                                          </p:val>
                                        </p:tav>
                                        <p:tav tm="100000">
                                          <p:val>
                                            <p:fltVal val="0"/>
                                          </p:val>
                                        </p:tav>
                                      </p:tavLst>
                                    </p:anim>
                                    <p:animEffect transition="in" filter="fade">
                                      <p:cBhvr>
                                        <p:cTn id="10" dur="300"/>
                                        <p:tgtEl>
                                          <p:spTgt spid="2"/>
                                        </p:tgtEl>
                                      </p:cBhvr>
                                    </p:animEffect>
                                  </p:childTnLst>
                                </p:cTn>
                              </p:par>
                            </p:childTnLst>
                          </p:cTn>
                        </p:par>
                        <p:par>
                          <p:cTn id="11" fill="hold">
                            <p:stCondLst>
                              <p:cond delay="3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1140" y="375071"/>
            <a:ext cx="110315" cy="461641"/>
          </a:xfrm>
          <a:prstGeom prst="rect">
            <a:avLst/>
          </a:prstGeom>
          <a:solidFill>
            <a:srgbClr val="FFC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 name="文本框 276"/>
          <p:cNvSpPr txBox="1">
            <a:spLocks noChangeArrowheads="1"/>
          </p:cNvSpPr>
          <p:nvPr/>
        </p:nvSpPr>
        <p:spPr bwMode="auto">
          <a:xfrm>
            <a:off x="465916" y="375071"/>
            <a:ext cx="4190168" cy="461641"/>
          </a:xfrm>
          <a:prstGeom prst="rect">
            <a:avLst/>
          </a:prstGeom>
          <a:solidFill>
            <a:srgbClr val="FFC000">
              <a:alpha val="55000"/>
            </a:srgbClr>
          </a:solidFill>
          <a:ln>
            <a:noFill/>
          </a:ln>
          <a:extLst/>
        </p:spPr>
        <p:txBody>
          <a:bodyPr wrap="square" lIns="91417" tIns="45708" rIns="91417" bIns="45708">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lvl="0" algn="ctr" defTabSz="1218926" fontAlgn="base">
              <a:spcBef>
                <a:spcPct val="0"/>
              </a:spcBef>
              <a:spcAft>
                <a:spcPct val="0"/>
              </a:spcAft>
              <a:defRPr/>
            </a:pPr>
            <a:r>
              <a:rPr lang="zh-CN" altLang="en-US" sz="2400" b="1" kern="0" dirty="0" smtClean="0">
                <a:solidFill>
                  <a:srgbClr val="FFC000"/>
                </a:solidFill>
                <a:latin typeface="微软雅黑" pitchFamily="34" charset="-122"/>
                <a:ea typeface="微软雅黑" pitchFamily="34" charset="-122"/>
              </a:rPr>
              <a:t>转换流水线：自动化处理流程</a:t>
            </a:r>
            <a:endParaRPr kumimoji="0" lang="zh-CN" altLang="en-US" sz="24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pic>
        <p:nvPicPr>
          <p:cNvPr id="4" name="内容占位符 3"/>
          <p:cNvPicPr>
            <a:picLocks noChangeAspect="1"/>
          </p:cNvPicPr>
          <p:nvPr/>
        </p:nvPicPr>
        <p:blipFill>
          <a:blip r:embed="rId2"/>
          <a:stretch>
            <a:fillRect/>
          </a:stretch>
        </p:blipFill>
        <p:spPr>
          <a:xfrm>
            <a:off x="356297" y="2489044"/>
            <a:ext cx="7009524" cy="3266667"/>
          </a:xfrm>
          <a:prstGeom prst="rect">
            <a:avLst/>
          </a:prstGeom>
        </p:spPr>
      </p:pic>
      <p:sp>
        <p:nvSpPr>
          <p:cNvPr id="5" name="文本框 4"/>
          <p:cNvSpPr txBox="1"/>
          <p:nvPr/>
        </p:nvSpPr>
        <p:spPr>
          <a:xfrm>
            <a:off x="356297" y="1303282"/>
            <a:ext cx="8166538" cy="984885"/>
          </a:xfrm>
          <a:prstGeom prst="rect">
            <a:avLst/>
          </a:prstGeom>
          <a:noFill/>
        </p:spPr>
        <p:txBody>
          <a:bodyPr wrap="square" rtlCol="0">
            <a:spAutoFit/>
          </a:bodyPr>
          <a:lstStyle/>
          <a:p>
            <a:r>
              <a:rPr lang="zh-CN" altLang="en-US" sz="2000" dirty="0">
                <a:solidFill>
                  <a:srgbClr val="FFC000"/>
                </a:solidFill>
                <a:latin typeface="微软雅黑" panose="020B0503020204020204" pitchFamily="34" charset="-122"/>
                <a:ea typeface="微软雅黑" panose="020B0503020204020204" pitchFamily="34" charset="-122"/>
              </a:rPr>
              <a:t>数据处理过程中，存在许多数据转换步骤，需要按照一定的顺序进行执行</a:t>
            </a:r>
            <a:r>
              <a:rPr lang="zh-CN" altLang="en-US" sz="2000" dirty="0" smtClean="0">
                <a:solidFill>
                  <a:srgbClr val="FFC000"/>
                </a:solidFill>
                <a:latin typeface="微软雅黑" panose="020B0503020204020204" pitchFamily="34" charset="-122"/>
                <a:ea typeface="微软雅黑" panose="020B0503020204020204" pitchFamily="34" charset="-122"/>
              </a:rPr>
              <a:t>，流水线可以将这些步骤转换成一个自动化处理流程</a:t>
            </a:r>
            <a:endParaRPr lang="zh-CN" altLang="en-US" sz="2000" dirty="0">
              <a:solidFill>
                <a:srgbClr val="FFC000"/>
              </a:solidFill>
              <a:latin typeface="微软雅黑" panose="020B0503020204020204" pitchFamily="34" charset="-122"/>
              <a:ea typeface="微软雅黑" panose="020B0503020204020204" pitchFamily="34" charset="-122"/>
            </a:endParaRPr>
          </a:p>
          <a:p>
            <a:endParaRPr lang="zh-CN" altLang="en-US" dirty="0"/>
          </a:p>
        </p:txBody>
      </p:sp>
    </p:spTree>
    <p:extLst>
      <p:ext uri="{BB962C8B-B14F-4D97-AF65-F5344CB8AC3E}">
        <p14:creationId xmlns:p14="http://schemas.microsoft.com/office/powerpoint/2010/main" val="1576382056"/>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3">
            <a:extLst>
              <a:ext uri="{FF2B5EF4-FFF2-40B4-BE49-F238E27FC236}">
                <a16:creationId xmlns:a16="http://schemas.microsoft.com/office/drawing/2014/main" id="{144C258E-C368-4439-AAFF-9E82CC7D48A5}"/>
              </a:ext>
            </a:extLst>
          </p:cNvPr>
          <p:cNvSpPr txBox="1"/>
          <p:nvPr/>
        </p:nvSpPr>
        <p:spPr>
          <a:xfrm>
            <a:off x="4786466" y="2999955"/>
            <a:ext cx="788824" cy="1217874"/>
          </a:xfrm>
          <a:prstGeom prst="rect">
            <a:avLst/>
          </a:prstGeom>
          <a:noFill/>
          <a:ln>
            <a:noFill/>
          </a:ln>
        </p:spPr>
        <p:txBody>
          <a:bodyPr wrap="none" lIns="108816" tIns="54408" rIns="108816" bIns="5440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7200" b="1" i="0" u="none" strike="noStrike" kern="0" cap="none" spc="0" normalizeH="0" baseline="0" noProof="0" dirty="0" smtClean="0">
                <a:ln>
                  <a:noFill/>
                </a:ln>
                <a:solidFill>
                  <a:srgbClr val="FFC000"/>
                </a:solidFill>
                <a:effectLst/>
                <a:uLnTx/>
                <a:uFillTx/>
                <a:latin typeface="微软雅黑" pitchFamily="34" charset="-122"/>
                <a:ea typeface="微软雅黑" pitchFamily="34" charset="-122"/>
              </a:rPr>
              <a:t>4</a:t>
            </a:r>
            <a:endParaRPr kumimoji="0" lang="zh-CN" altLang="en-US" sz="72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sp>
        <p:nvSpPr>
          <p:cNvPr id="3" name="TextBox 87">
            <a:extLst>
              <a:ext uri="{FF2B5EF4-FFF2-40B4-BE49-F238E27FC236}">
                <a16:creationId xmlns:a16="http://schemas.microsoft.com/office/drawing/2014/main" id="{B1831DCC-3FE5-4A98-B840-17A03A4CDB89}"/>
              </a:ext>
            </a:extLst>
          </p:cNvPr>
          <p:cNvSpPr txBox="1"/>
          <p:nvPr/>
        </p:nvSpPr>
        <p:spPr>
          <a:xfrm>
            <a:off x="5840100" y="3002957"/>
            <a:ext cx="3451411" cy="1033208"/>
          </a:xfrm>
          <a:prstGeom prst="rect">
            <a:avLst/>
          </a:prstGeom>
          <a:noFill/>
          <a:ln>
            <a:noFill/>
          </a:ln>
        </p:spPr>
        <p:txBody>
          <a:bodyPr wrap="none" lIns="108816" tIns="54408" rIns="108816" bIns="5440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6000" b="0" i="0" u="none" strike="noStrike" kern="0" cap="none" spc="300" normalizeH="0" baseline="0" noProof="0" dirty="0" smtClean="0">
                <a:ln>
                  <a:noFill/>
                </a:ln>
                <a:solidFill>
                  <a:srgbClr val="FFC000"/>
                </a:solidFill>
                <a:effectLst/>
                <a:uLnTx/>
                <a:uFillTx/>
                <a:latin typeface="微软雅黑" pitchFamily="34" charset="-122"/>
                <a:ea typeface="微软雅黑" pitchFamily="34" charset="-122"/>
              </a:rPr>
              <a:t>构建模型</a:t>
            </a:r>
            <a:endParaRPr kumimoji="0" lang="zh-CN" altLang="en-US" sz="6000" b="0" i="0" u="none" strike="noStrike" kern="0" cap="none" spc="300" normalizeH="0" baseline="0" noProof="0" dirty="0">
              <a:ln>
                <a:noFill/>
              </a:ln>
              <a:solidFill>
                <a:srgbClr val="FFC000"/>
              </a:solidFill>
              <a:effectLst/>
              <a:uLnTx/>
              <a:uFillTx/>
              <a:latin typeface="微软雅黑" pitchFamily="34" charset="-122"/>
              <a:ea typeface="微软雅黑" pitchFamily="34" charset="-122"/>
            </a:endParaRPr>
          </a:p>
        </p:txBody>
      </p:sp>
    </p:spTree>
    <p:extLst>
      <p:ext uri="{BB962C8B-B14F-4D97-AF65-F5344CB8AC3E}">
        <p14:creationId xmlns:p14="http://schemas.microsoft.com/office/powerpoint/2010/main" val="4638112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 calcmode="lin" valueType="num">
                                      <p:cBhvr>
                                        <p:cTn id="9" dur="300" fill="hold"/>
                                        <p:tgtEl>
                                          <p:spTgt spid="2"/>
                                        </p:tgtEl>
                                        <p:attrNameLst>
                                          <p:attrName>style.rotation</p:attrName>
                                        </p:attrNameLst>
                                      </p:cBhvr>
                                      <p:tavLst>
                                        <p:tav tm="0">
                                          <p:val>
                                            <p:fltVal val="90"/>
                                          </p:val>
                                        </p:tav>
                                        <p:tav tm="100000">
                                          <p:val>
                                            <p:fltVal val="0"/>
                                          </p:val>
                                        </p:tav>
                                      </p:tavLst>
                                    </p:anim>
                                    <p:animEffect transition="in" filter="fade">
                                      <p:cBhvr>
                                        <p:cTn id="10" dur="300"/>
                                        <p:tgtEl>
                                          <p:spTgt spid="2"/>
                                        </p:tgtEl>
                                      </p:cBhvr>
                                    </p:animEffect>
                                  </p:childTnLst>
                                </p:cTn>
                              </p:par>
                            </p:childTnLst>
                          </p:cTn>
                        </p:par>
                        <p:par>
                          <p:cTn id="11" fill="hold">
                            <p:stCondLst>
                              <p:cond delay="3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1140" y="375071"/>
            <a:ext cx="110315" cy="461641"/>
          </a:xfrm>
          <a:prstGeom prst="rect">
            <a:avLst/>
          </a:prstGeom>
          <a:solidFill>
            <a:srgbClr val="FFC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 name="文本框 276"/>
          <p:cNvSpPr txBox="1">
            <a:spLocks noChangeArrowheads="1"/>
          </p:cNvSpPr>
          <p:nvPr/>
        </p:nvSpPr>
        <p:spPr bwMode="auto">
          <a:xfrm>
            <a:off x="465916" y="375071"/>
            <a:ext cx="1436456" cy="461641"/>
          </a:xfrm>
          <a:prstGeom prst="rect">
            <a:avLst/>
          </a:prstGeom>
          <a:solidFill>
            <a:srgbClr val="FFC000">
              <a:alpha val="55000"/>
            </a:srgbClr>
          </a:solidFill>
          <a:ln>
            <a:noFill/>
          </a:ln>
          <a:extLst/>
        </p:spPr>
        <p:txBody>
          <a:bodyPr wrap="square" lIns="91417" tIns="45708" rIns="91417" bIns="45708">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lvl="0" algn="ctr" defTabSz="1218926" fontAlgn="base">
              <a:spcBef>
                <a:spcPct val="0"/>
              </a:spcBef>
              <a:spcAft>
                <a:spcPct val="0"/>
              </a:spcAft>
              <a:defRPr/>
            </a:pPr>
            <a:r>
              <a:rPr lang="zh-CN" altLang="en-US" sz="2400" b="1" kern="0" dirty="0" smtClean="0">
                <a:solidFill>
                  <a:srgbClr val="FFC000"/>
                </a:solidFill>
                <a:latin typeface="微软雅黑" pitchFamily="34" charset="-122"/>
                <a:ea typeface="微软雅黑" pitchFamily="34" charset="-122"/>
              </a:rPr>
              <a:t>模型结果</a:t>
            </a:r>
            <a:endParaRPr kumimoji="0" lang="zh-CN" altLang="en-US" sz="24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graphicFrame>
        <p:nvGraphicFramePr>
          <p:cNvPr id="8" name="表格 7"/>
          <p:cNvGraphicFramePr>
            <a:graphicFrameLocks noGrp="1"/>
          </p:cNvGraphicFramePr>
          <p:nvPr>
            <p:extLst>
              <p:ext uri="{D42A27DB-BD31-4B8C-83A1-F6EECF244321}">
                <p14:modId xmlns:p14="http://schemas.microsoft.com/office/powerpoint/2010/main" val="3823197609"/>
              </p:ext>
            </p:extLst>
          </p:nvPr>
        </p:nvGraphicFramePr>
        <p:xfrm>
          <a:off x="465916" y="1765735"/>
          <a:ext cx="8128000" cy="2251026"/>
        </p:xfrm>
        <a:graphic>
          <a:graphicData uri="http://schemas.openxmlformats.org/drawingml/2006/table">
            <a:tbl>
              <a:tblPr firstRow="1" bandRow="1">
                <a:tableStyleId>{0660B408-B3CF-4A94-85FC-2B1E0A45F4A2}</a:tableStyleId>
              </a:tblPr>
              <a:tblGrid>
                <a:gridCol w="4043022">
                  <a:extLst>
                    <a:ext uri="{9D8B030D-6E8A-4147-A177-3AD203B41FA5}">
                      <a16:colId xmlns:a16="http://schemas.microsoft.com/office/drawing/2014/main" val="723715851"/>
                    </a:ext>
                  </a:extLst>
                </a:gridCol>
                <a:gridCol w="4084978">
                  <a:extLst>
                    <a:ext uri="{9D8B030D-6E8A-4147-A177-3AD203B41FA5}">
                      <a16:colId xmlns:a16="http://schemas.microsoft.com/office/drawing/2014/main" val="2052064909"/>
                    </a:ext>
                  </a:extLst>
                </a:gridCol>
              </a:tblGrid>
              <a:tr h="375171">
                <a:tc>
                  <a:txBody>
                    <a:bodyPr/>
                    <a:lstStyle/>
                    <a:p>
                      <a:r>
                        <a:rPr lang="zh-CN" altLang="en-US" dirty="0" smtClean="0"/>
                        <a:t>模型</a:t>
                      </a:r>
                      <a:endParaRPr lang="zh-CN" altLang="en-US" dirty="0"/>
                    </a:p>
                  </a:txBody>
                  <a:tcPr/>
                </a:tc>
                <a:tc>
                  <a:txBody>
                    <a:bodyPr/>
                    <a:lstStyle/>
                    <a:p>
                      <a:r>
                        <a:rPr lang="zh-CN" altLang="en-US" dirty="0" smtClean="0"/>
                        <a:t>均方根误差</a:t>
                      </a:r>
                      <a:endParaRPr lang="zh-CN" altLang="en-US" dirty="0"/>
                    </a:p>
                  </a:txBody>
                  <a:tcPr/>
                </a:tc>
                <a:extLst>
                  <a:ext uri="{0D108BD9-81ED-4DB2-BD59-A6C34878D82A}">
                    <a16:rowId xmlns:a16="http://schemas.microsoft.com/office/drawing/2014/main" val="2510445376"/>
                  </a:ext>
                </a:extLst>
              </a:tr>
              <a:tr h="375171">
                <a:tc>
                  <a:txBody>
                    <a:bodyPr/>
                    <a:lstStyle/>
                    <a:p>
                      <a:r>
                        <a:rPr lang="zh-CN" altLang="en-US" dirty="0" smtClean="0"/>
                        <a:t>线性回归</a:t>
                      </a:r>
                      <a:endParaRPr lang="zh-CN" altLang="en-US" dirty="0"/>
                    </a:p>
                  </a:txBody>
                  <a:tcPr/>
                </a:tc>
                <a:tc>
                  <a:txBody>
                    <a:bodyPr/>
                    <a:lstStyle/>
                    <a:p>
                      <a:r>
                        <a:rPr lang="en-US" altLang="zh-CN" dirty="0" smtClean="0"/>
                        <a:t>69052</a:t>
                      </a:r>
                      <a:endParaRPr lang="zh-CN" altLang="en-US" dirty="0"/>
                    </a:p>
                  </a:txBody>
                  <a:tcPr/>
                </a:tc>
                <a:extLst>
                  <a:ext uri="{0D108BD9-81ED-4DB2-BD59-A6C34878D82A}">
                    <a16:rowId xmlns:a16="http://schemas.microsoft.com/office/drawing/2014/main" val="203417502"/>
                  </a:ext>
                </a:extLst>
              </a:tr>
              <a:tr h="375171">
                <a:tc>
                  <a:txBody>
                    <a:bodyPr/>
                    <a:lstStyle/>
                    <a:p>
                      <a:r>
                        <a:rPr lang="zh-CN" altLang="en-US" dirty="0" smtClean="0"/>
                        <a:t>决策树</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70978</a:t>
                      </a:r>
                      <a:endParaRPr lang="en-US" altLang="zh-CN" dirty="0" smtClean="0">
                        <a:solidFill>
                          <a:srgbClr val="FFC000"/>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2145736916"/>
                  </a:ext>
                </a:extLst>
              </a:tr>
              <a:tr h="375171">
                <a:tc>
                  <a:txBody>
                    <a:bodyPr/>
                    <a:lstStyle/>
                    <a:p>
                      <a:r>
                        <a:rPr lang="zh-CN" altLang="en-US" dirty="0" smtClean="0"/>
                        <a:t>随机森林 </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52564</a:t>
                      </a:r>
                      <a:endParaRPr lang="en-US" altLang="zh-CN" dirty="0" smtClean="0">
                        <a:solidFill>
                          <a:srgbClr val="FFC000"/>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2650410583"/>
                  </a:ext>
                </a:extLst>
              </a:tr>
              <a:tr h="375171">
                <a:tc>
                  <a:txBody>
                    <a:bodyPr/>
                    <a:lstStyle/>
                    <a:p>
                      <a:r>
                        <a:rPr lang="en-US" altLang="zh-CN" dirty="0" smtClean="0"/>
                        <a:t>SVM</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111809</a:t>
                      </a:r>
                      <a:endParaRPr lang="en-US" altLang="zh-CN" dirty="0" smtClean="0">
                        <a:solidFill>
                          <a:srgbClr val="FFC000"/>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4019732724"/>
                  </a:ext>
                </a:extLst>
              </a:tr>
              <a:tr h="375171">
                <a:tc>
                  <a:txBody>
                    <a:bodyPr/>
                    <a:lstStyle/>
                    <a:p>
                      <a:r>
                        <a:rPr lang="zh-CN" altLang="en-US" dirty="0" smtClean="0"/>
                        <a:t>神经网络</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100308</a:t>
                      </a:r>
                      <a:endParaRPr lang="en-US" altLang="zh-CN" dirty="0" smtClean="0">
                        <a:solidFill>
                          <a:srgbClr val="FFC000"/>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404806473"/>
                  </a:ext>
                </a:extLst>
              </a:tr>
            </a:tbl>
          </a:graphicData>
        </a:graphic>
      </p:graphicFrame>
      <p:sp>
        <p:nvSpPr>
          <p:cNvPr id="9" name="文本框 8"/>
          <p:cNvSpPr txBox="1"/>
          <p:nvPr/>
        </p:nvSpPr>
        <p:spPr>
          <a:xfrm>
            <a:off x="465916" y="4803227"/>
            <a:ext cx="3247697" cy="677108"/>
          </a:xfrm>
          <a:prstGeom prst="rect">
            <a:avLst/>
          </a:prstGeom>
          <a:noFill/>
        </p:spPr>
        <p:txBody>
          <a:bodyPr wrap="square" rtlCol="0">
            <a:spAutoFit/>
          </a:bodyPr>
          <a:lstStyle/>
          <a:p>
            <a:r>
              <a:rPr lang="zh-CN" altLang="en-US" dirty="0" smtClean="0">
                <a:solidFill>
                  <a:srgbClr val="FFC000"/>
                </a:solidFill>
                <a:latin typeface="微软雅黑" panose="020B0503020204020204" pitchFamily="34" charset="-122"/>
                <a:ea typeface="微软雅黑" panose="020B0503020204020204" pitchFamily="34" charset="-122"/>
              </a:rPr>
              <a:t>由图可知 </a:t>
            </a:r>
            <a:r>
              <a:rPr lang="zh-CN" altLang="en-US" sz="2000" b="1" dirty="0" smtClean="0">
                <a:solidFill>
                  <a:srgbClr val="FFC000"/>
                </a:solidFill>
                <a:latin typeface="微软雅黑" panose="020B0503020204020204" pitchFamily="34" charset="-122"/>
                <a:ea typeface="微软雅黑" panose="020B0503020204020204" pitchFamily="34" charset="-122"/>
              </a:rPr>
              <a:t>随机森林 </a:t>
            </a:r>
            <a:r>
              <a:rPr lang="zh-CN" altLang="en-US" dirty="0" smtClean="0">
                <a:solidFill>
                  <a:srgbClr val="FFC000"/>
                </a:solidFill>
                <a:latin typeface="微软雅黑" panose="020B0503020204020204" pitchFamily="34" charset="-122"/>
                <a:ea typeface="微软雅黑" panose="020B0503020204020204" pitchFamily="34" charset="-122"/>
              </a:rPr>
              <a:t>结果</a:t>
            </a:r>
            <a:r>
              <a:rPr lang="zh-CN" altLang="en-US" dirty="0">
                <a:solidFill>
                  <a:srgbClr val="FFC000"/>
                </a:solidFill>
                <a:latin typeface="微软雅黑" panose="020B0503020204020204" pitchFamily="34" charset="-122"/>
                <a:ea typeface="微软雅黑" panose="020B0503020204020204" pitchFamily="34" charset="-122"/>
              </a:rPr>
              <a:t>最优</a:t>
            </a:r>
          </a:p>
          <a:p>
            <a:endParaRPr lang="zh-CN" altLang="en-US" dirty="0"/>
          </a:p>
        </p:txBody>
      </p:sp>
    </p:spTree>
    <p:extLst>
      <p:ext uri="{BB962C8B-B14F-4D97-AF65-F5344CB8AC3E}">
        <p14:creationId xmlns:p14="http://schemas.microsoft.com/office/powerpoint/2010/main" val="1491456785"/>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140" y="2176670"/>
            <a:ext cx="4725563" cy="3085704"/>
          </a:xfrm>
          <a:prstGeom prst="rect">
            <a:avLst/>
          </a:prstGeom>
        </p:spPr>
      </p:pic>
      <p:sp>
        <p:nvSpPr>
          <p:cNvPr id="3" name="矩形 2"/>
          <p:cNvSpPr/>
          <p:nvPr/>
        </p:nvSpPr>
        <p:spPr>
          <a:xfrm>
            <a:off x="301140" y="375071"/>
            <a:ext cx="110315" cy="461641"/>
          </a:xfrm>
          <a:prstGeom prst="rect">
            <a:avLst/>
          </a:prstGeom>
          <a:solidFill>
            <a:srgbClr val="FFC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 name="文本框 276"/>
          <p:cNvSpPr txBox="1">
            <a:spLocks noChangeArrowheads="1"/>
          </p:cNvSpPr>
          <p:nvPr/>
        </p:nvSpPr>
        <p:spPr bwMode="auto">
          <a:xfrm>
            <a:off x="465916" y="375071"/>
            <a:ext cx="1415435" cy="461641"/>
          </a:xfrm>
          <a:prstGeom prst="rect">
            <a:avLst/>
          </a:prstGeom>
          <a:solidFill>
            <a:srgbClr val="FFC000">
              <a:alpha val="55000"/>
            </a:srgbClr>
          </a:solidFill>
          <a:ln>
            <a:noFill/>
          </a:ln>
          <a:extLst/>
        </p:spPr>
        <p:txBody>
          <a:bodyPr wrap="square" lIns="91417" tIns="45708" rIns="91417" bIns="45708">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lvl="0" algn="ctr" defTabSz="1218926" fontAlgn="base">
              <a:spcBef>
                <a:spcPct val="0"/>
              </a:spcBef>
              <a:spcAft>
                <a:spcPct val="0"/>
              </a:spcAft>
              <a:defRPr/>
            </a:pPr>
            <a:r>
              <a:rPr lang="zh-CN" altLang="en-US" sz="2400" b="1" kern="0" dirty="0" smtClean="0">
                <a:solidFill>
                  <a:srgbClr val="FFC000"/>
                </a:solidFill>
                <a:latin typeface="微软雅黑" pitchFamily="34" charset="-122"/>
                <a:ea typeface="微软雅黑" pitchFamily="34" charset="-122"/>
              </a:rPr>
              <a:t>模型比较</a:t>
            </a:r>
            <a:endParaRPr kumimoji="0" lang="zh-CN" altLang="en-US" sz="24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sp>
        <p:nvSpPr>
          <p:cNvPr id="5" name="文本框 4"/>
          <p:cNvSpPr txBox="1"/>
          <p:nvPr/>
        </p:nvSpPr>
        <p:spPr>
          <a:xfrm>
            <a:off x="5600961" y="2098374"/>
            <a:ext cx="3720664" cy="1200329"/>
          </a:xfrm>
          <a:prstGeom prst="rect">
            <a:avLst/>
          </a:prstGeom>
          <a:noFill/>
        </p:spPr>
        <p:txBody>
          <a:bodyPr wrap="square" rtlCol="0">
            <a:spAutoFit/>
          </a:bodyPr>
          <a:lstStyle/>
          <a:p>
            <a:r>
              <a:rPr lang="zh-CN" altLang="en-US" sz="2400" dirty="0" smtClean="0">
                <a:solidFill>
                  <a:srgbClr val="FFC000"/>
                </a:solidFill>
                <a:latin typeface="微软雅黑" panose="020B0503020204020204" pitchFamily="34" charset="-122"/>
                <a:ea typeface="微软雅黑" panose="020B0503020204020204" pitchFamily="34" charset="-122"/>
              </a:rPr>
              <a:t>决策树：模型</a:t>
            </a:r>
            <a:r>
              <a:rPr lang="zh-CN" altLang="en-US" sz="2400" dirty="0">
                <a:solidFill>
                  <a:srgbClr val="FFC000"/>
                </a:solidFill>
                <a:latin typeface="微软雅黑" panose="020B0503020204020204" pitchFamily="34" charset="-122"/>
                <a:ea typeface="微软雅黑" panose="020B0503020204020204" pitchFamily="34" charset="-122"/>
              </a:rPr>
              <a:t>不可能完美的，所以该模型可能产生了严重的过拟合</a:t>
            </a:r>
          </a:p>
        </p:txBody>
      </p:sp>
      <p:sp>
        <p:nvSpPr>
          <p:cNvPr id="7" name="矩形 6"/>
          <p:cNvSpPr/>
          <p:nvPr/>
        </p:nvSpPr>
        <p:spPr>
          <a:xfrm>
            <a:off x="5600961" y="3719522"/>
            <a:ext cx="5487454" cy="1569660"/>
          </a:xfrm>
          <a:prstGeom prst="rect">
            <a:avLst/>
          </a:prstGeom>
        </p:spPr>
        <p:txBody>
          <a:bodyPr wrap="square">
            <a:spAutoFit/>
          </a:bodyPr>
          <a:lstStyle/>
          <a:p>
            <a:r>
              <a:rPr lang="zh-CN" altLang="en-US" sz="2400" dirty="0">
                <a:solidFill>
                  <a:srgbClr val="FFC000"/>
                </a:solidFill>
                <a:latin typeface="微软雅黑" panose="020B0503020204020204" pitchFamily="34" charset="-122"/>
                <a:ea typeface="微软雅黑" panose="020B0503020204020204" pitchFamily="34" charset="-122"/>
              </a:rPr>
              <a:t>随机森林看起来不错，但是训练集的评分仍然比验证集评分低很多，解决过拟合可以通过简化模型，给模型加限制，或使用更多的训练数据来实现。 </a:t>
            </a:r>
          </a:p>
        </p:txBody>
      </p:sp>
    </p:spTree>
    <p:extLst>
      <p:ext uri="{BB962C8B-B14F-4D97-AF65-F5344CB8AC3E}">
        <p14:creationId xmlns:p14="http://schemas.microsoft.com/office/powerpoint/2010/main" val="1322154889"/>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3">
            <a:extLst>
              <a:ext uri="{FF2B5EF4-FFF2-40B4-BE49-F238E27FC236}">
                <a16:creationId xmlns:a16="http://schemas.microsoft.com/office/drawing/2014/main" id="{144C258E-C368-4439-AAFF-9E82CC7D48A5}"/>
              </a:ext>
            </a:extLst>
          </p:cNvPr>
          <p:cNvSpPr txBox="1"/>
          <p:nvPr/>
        </p:nvSpPr>
        <p:spPr>
          <a:xfrm>
            <a:off x="4786466" y="2910624"/>
            <a:ext cx="788824" cy="1217874"/>
          </a:xfrm>
          <a:prstGeom prst="rect">
            <a:avLst/>
          </a:prstGeom>
          <a:noFill/>
          <a:ln>
            <a:noFill/>
          </a:ln>
        </p:spPr>
        <p:txBody>
          <a:bodyPr wrap="none" lIns="108816" tIns="54408" rIns="108816" bIns="5440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7200" b="1" i="0" u="none" strike="noStrike" kern="0" cap="none" spc="0" normalizeH="0" baseline="0" noProof="0" dirty="0" smtClean="0">
                <a:ln>
                  <a:noFill/>
                </a:ln>
                <a:solidFill>
                  <a:srgbClr val="FFC000"/>
                </a:solidFill>
                <a:effectLst/>
                <a:uLnTx/>
                <a:uFillTx/>
                <a:latin typeface="微软雅黑" pitchFamily="34" charset="-122"/>
                <a:ea typeface="微软雅黑" pitchFamily="34" charset="-122"/>
              </a:rPr>
              <a:t>5</a:t>
            </a:r>
            <a:endParaRPr kumimoji="0" lang="zh-CN" altLang="en-US" sz="72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sp>
        <p:nvSpPr>
          <p:cNvPr id="3" name="TextBox 87">
            <a:extLst>
              <a:ext uri="{FF2B5EF4-FFF2-40B4-BE49-F238E27FC236}">
                <a16:creationId xmlns:a16="http://schemas.microsoft.com/office/drawing/2014/main" id="{B1831DCC-3FE5-4A98-B840-17A03A4CDB89}"/>
              </a:ext>
            </a:extLst>
          </p:cNvPr>
          <p:cNvSpPr txBox="1"/>
          <p:nvPr/>
        </p:nvSpPr>
        <p:spPr>
          <a:xfrm>
            <a:off x="5840100" y="3002957"/>
            <a:ext cx="3451411" cy="1033208"/>
          </a:xfrm>
          <a:prstGeom prst="rect">
            <a:avLst/>
          </a:prstGeom>
          <a:noFill/>
          <a:ln>
            <a:noFill/>
          </a:ln>
        </p:spPr>
        <p:txBody>
          <a:bodyPr wrap="none" lIns="108816" tIns="54408" rIns="108816" bIns="5440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6000" kern="0" spc="300" dirty="0">
                <a:solidFill>
                  <a:srgbClr val="FFC000"/>
                </a:solidFill>
                <a:latin typeface="微软雅黑" pitchFamily="34" charset="-122"/>
                <a:ea typeface="微软雅黑" pitchFamily="34" charset="-122"/>
              </a:rPr>
              <a:t>优化</a:t>
            </a:r>
            <a:r>
              <a:rPr kumimoji="0" lang="zh-CN" altLang="en-US" sz="6000" b="0" i="0" u="none" strike="noStrike" kern="0" cap="none" spc="300" normalizeH="0" baseline="0" noProof="0" dirty="0" smtClean="0">
                <a:ln>
                  <a:noFill/>
                </a:ln>
                <a:solidFill>
                  <a:srgbClr val="FFC000"/>
                </a:solidFill>
                <a:effectLst/>
                <a:uLnTx/>
                <a:uFillTx/>
                <a:latin typeface="微软雅黑" pitchFamily="34" charset="-122"/>
                <a:ea typeface="微软雅黑" pitchFamily="34" charset="-122"/>
              </a:rPr>
              <a:t>模型</a:t>
            </a:r>
            <a:endParaRPr kumimoji="0" lang="zh-CN" altLang="en-US" sz="6000" b="0" i="0" u="none" strike="noStrike" kern="0" cap="none" spc="300" normalizeH="0" baseline="0" noProof="0" dirty="0">
              <a:ln>
                <a:noFill/>
              </a:ln>
              <a:solidFill>
                <a:srgbClr val="FFC000"/>
              </a:solidFill>
              <a:effectLst/>
              <a:uLnTx/>
              <a:uFillTx/>
              <a:latin typeface="微软雅黑" pitchFamily="34" charset="-122"/>
              <a:ea typeface="微软雅黑" pitchFamily="34" charset="-122"/>
            </a:endParaRPr>
          </a:p>
        </p:txBody>
      </p:sp>
    </p:spTree>
    <p:extLst>
      <p:ext uri="{BB962C8B-B14F-4D97-AF65-F5344CB8AC3E}">
        <p14:creationId xmlns:p14="http://schemas.microsoft.com/office/powerpoint/2010/main" val="38304846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 calcmode="lin" valueType="num">
                                      <p:cBhvr>
                                        <p:cTn id="9" dur="300" fill="hold"/>
                                        <p:tgtEl>
                                          <p:spTgt spid="2"/>
                                        </p:tgtEl>
                                        <p:attrNameLst>
                                          <p:attrName>style.rotation</p:attrName>
                                        </p:attrNameLst>
                                      </p:cBhvr>
                                      <p:tavLst>
                                        <p:tav tm="0">
                                          <p:val>
                                            <p:fltVal val="90"/>
                                          </p:val>
                                        </p:tav>
                                        <p:tav tm="100000">
                                          <p:val>
                                            <p:fltVal val="0"/>
                                          </p:val>
                                        </p:tav>
                                      </p:tavLst>
                                    </p:anim>
                                    <p:animEffect transition="in" filter="fade">
                                      <p:cBhvr>
                                        <p:cTn id="10" dur="300"/>
                                        <p:tgtEl>
                                          <p:spTgt spid="2"/>
                                        </p:tgtEl>
                                      </p:cBhvr>
                                    </p:animEffect>
                                  </p:childTnLst>
                                </p:cTn>
                              </p:par>
                            </p:childTnLst>
                          </p:cTn>
                        </p:par>
                        <p:par>
                          <p:cTn id="11" fill="hold">
                            <p:stCondLst>
                              <p:cond delay="3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1140" y="375071"/>
            <a:ext cx="110315" cy="461641"/>
          </a:xfrm>
          <a:prstGeom prst="rect">
            <a:avLst/>
          </a:prstGeom>
          <a:solidFill>
            <a:srgbClr val="FFC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 name="文本框 276"/>
          <p:cNvSpPr txBox="1">
            <a:spLocks noChangeArrowheads="1"/>
          </p:cNvSpPr>
          <p:nvPr/>
        </p:nvSpPr>
        <p:spPr bwMode="auto">
          <a:xfrm>
            <a:off x="465916" y="375071"/>
            <a:ext cx="2151160" cy="461641"/>
          </a:xfrm>
          <a:prstGeom prst="rect">
            <a:avLst/>
          </a:prstGeom>
          <a:solidFill>
            <a:srgbClr val="FFC000">
              <a:alpha val="55000"/>
            </a:srgbClr>
          </a:solidFill>
          <a:ln>
            <a:noFill/>
          </a:ln>
          <a:extLst/>
        </p:spPr>
        <p:txBody>
          <a:bodyPr wrap="square" lIns="91417" tIns="45708" rIns="91417" bIns="45708">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lvl="0" algn="ctr" defTabSz="1218926" fontAlgn="base">
              <a:spcBef>
                <a:spcPct val="0"/>
              </a:spcBef>
              <a:spcAft>
                <a:spcPct val="0"/>
              </a:spcAft>
              <a:defRPr/>
            </a:pPr>
            <a:r>
              <a:rPr lang="zh-CN" altLang="en-US" sz="2400" b="1" kern="0" dirty="0" smtClean="0">
                <a:solidFill>
                  <a:srgbClr val="FFC000"/>
                </a:solidFill>
                <a:latin typeface="微软雅黑" pitchFamily="34" charset="-122"/>
                <a:ea typeface="微软雅黑" pitchFamily="34" charset="-122"/>
              </a:rPr>
              <a:t>网格搜索调参</a:t>
            </a:r>
            <a:endParaRPr kumimoji="0" lang="zh-CN" altLang="en-US" sz="24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140" y="1027714"/>
            <a:ext cx="6953250" cy="112395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140" y="2342666"/>
            <a:ext cx="3143250" cy="647700"/>
          </a:xfrm>
          <a:prstGeom prst="rect">
            <a:avLst/>
          </a:prstGeom>
        </p:spPr>
      </p:pic>
      <p:sp>
        <p:nvSpPr>
          <p:cNvPr id="8" name="文本框 7"/>
          <p:cNvSpPr txBox="1"/>
          <p:nvPr/>
        </p:nvSpPr>
        <p:spPr>
          <a:xfrm>
            <a:off x="3587636" y="2430501"/>
            <a:ext cx="4521130" cy="461665"/>
          </a:xfrm>
          <a:prstGeom prst="rect">
            <a:avLst/>
          </a:prstGeom>
          <a:noFill/>
        </p:spPr>
        <p:txBody>
          <a:bodyPr wrap="square" rtlCol="0">
            <a:spAutoFit/>
          </a:bodyPr>
          <a:lstStyle/>
          <a:p>
            <a:r>
              <a:rPr lang="en-US" altLang="zh-CN" sz="2400" dirty="0" smtClean="0">
                <a:solidFill>
                  <a:srgbClr val="FFC000"/>
                </a:solidFill>
                <a:latin typeface="微软雅黑" panose="020B0503020204020204" pitchFamily="34" charset="-122"/>
                <a:ea typeface="微软雅黑" panose="020B0503020204020204" pitchFamily="34" charset="-122"/>
              </a:rPr>
              <a:t>RMSE</a:t>
            </a:r>
            <a:r>
              <a:rPr lang="zh-CN" altLang="en-US" sz="2400" dirty="0">
                <a:solidFill>
                  <a:srgbClr val="FFC000"/>
                </a:solidFill>
                <a:latin typeface="微软雅黑" panose="020B0503020204020204" pitchFamily="34" charset="-122"/>
                <a:ea typeface="微软雅黑" panose="020B0503020204020204" pitchFamily="34" charset="-122"/>
              </a:rPr>
              <a:t>的值为</a:t>
            </a:r>
            <a:r>
              <a:rPr lang="en-US" altLang="zh-CN" sz="2400" dirty="0" smtClean="0">
                <a:solidFill>
                  <a:srgbClr val="FFC000"/>
                </a:solidFill>
                <a:latin typeface="微软雅黑" panose="020B0503020204020204" pitchFamily="34" charset="-122"/>
                <a:ea typeface="微软雅黑" panose="020B0503020204020204" pitchFamily="34" charset="-122"/>
              </a:rPr>
              <a:t>49857</a:t>
            </a:r>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9" name="文本框 276"/>
          <p:cNvSpPr txBox="1">
            <a:spLocks noChangeArrowheads="1"/>
          </p:cNvSpPr>
          <p:nvPr/>
        </p:nvSpPr>
        <p:spPr bwMode="auto">
          <a:xfrm>
            <a:off x="465916" y="3310348"/>
            <a:ext cx="2151160" cy="461641"/>
          </a:xfrm>
          <a:prstGeom prst="rect">
            <a:avLst/>
          </a:prstGeom>
          <a:solidFill>
            <a:srgbClr val="FFC000">
              <a:alpha val="55000"/>
            </a:srgbClr>
          </a:solidFill>
          <a:ln>
            <a:noFill/>
          </a:ln>
          <a:extLst/>
        </p:spPr>
        <p:txBody>
          <a:bodyPr wrap="square" lIns="91417" tIns="45708" rIns="91417" bIns="45708">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lvl="0" algn="ctr" defTabSz="1218926" fontAlgn="base">
              <a:spcBef>
                <a:spcPct val="0"/>
              </a:spcBef>
              <a:spcAft>
                <a:spcPct val="0"/>
              </a:spcAft>
              <a:defRPr/>
            </a:pPr>
            <a:r>
              <a:rPr lang="zh-CN" altLang="en-US" sz="2400" b="1" kern="0" dirty="0">
                <a:solidFill>
                  <a:srgbClr val="FFC000"/>
                </a:solidFill>
                <a:latin typeface="微软雅黑" pitchFamily="34" charset="-122"/>
                <a:ea typeface="微软雅黑" pitchFamily="34" charset="-122"/>
              </a:rPr>
              <a:t>随机</a:t>
            </a:r>
            <a:r>
              <a:rPr lang="zh-CN" altLang="en-US" sz="2400" b="1" kern="0" dirty="0" smtClean="0">
                <a:solidFill>
                  <a:srgbClr val="FFC000"/>
                </a:solidFill>
                <a:latin typeface="微软雅黑" pitchFamily="34" charset="-122"/>
                <a:ea typeface="微软雅黑" pitchFamily="34" charset="-122"/>
              </a:rPr>
              <a:t>搜索调参</a:t>
            </a:r>
            <a:endParaRPr kumimoji="0" lang="zh-CN" altLang="en-US" sz="24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sp>
        <p:nvSpPr>
          <p:cNvPr id="10" name="矩形 9"/>
          <p:cNvSpPr/>
          <p:nvPr/>
        </p:nvSpPr>
        <p:spPr>
          <a:xfrm>
            <a:off x="301139" y="3314998"/>
            <a:ext cx="110315" cy="461641"/>
          </a:xfrm>
          <a:prstGeom prst="rect">
            <a:avLst/>
          </a:prstGeom>
          <a:solidFill>
            <a:srgbClr val="FFC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139" y="3931243"/>
            <a:ext cx="6096000" cy="1133475"/>
          </a:xfrm>
          <a:prstGeom prst="rect">
            <a:avLst/>
          </a:prstGeom>
        </p:spPr>
      </p:pic>
      <p:sp>
        <p:nvSpPr>
          <p:cNvPr id="12" name="文本框 11"/>
          <p:cNvSpPr txBox="1"/>
          <p:nvPr/>
        </p:nvSpPr>
        <p:spPr>
          <a:xfrm>
            <a:off x="157891" y="5471204"/>
            <a:ext cx="6572997" cy="461665"/>
          </a:xfrm>
          <a:prstGeom prst="rect">
            <a:avLst/>
          </a:prstGeom>
          <a:noFill/>
        </p:spPr>
        <p:txBody>
          <a:bodyPr wrap="square" rtlCol="0">
            <a:spAutoFit/>
          </a:bodyPr>
          <a:lstStyle/>
          <a:p>
            <a:r>
              <a:rPr lang="zh-CN" altLang="en-US" sz="2400" dirty="0" smtClean="0">
                <a:solidFill>
                  <a:srgbClr val="FFC000"/>
                </a:solidFill>
                <a:latin typeface="微软雅黑" panose="020B0503020204020204" pitchFamily="34" charset="-122"/>
                <a:ea typeface="微软雅黑" panose="020B0503020204020204" pitchFamily="34" charset="-122"/>
              </a:rPr>
              <a:t>通过比较可以发现，</a:t>
            </a:r>
            <a:r>
              <a:rPr lang="zh-CN" altLang="en-US" sz="2400" b="1" dirty="0" smtClean="0">
                <a:solidFill>
                  <a:srgbClr val="FFC000"/>
                </a:solidFill>
                <a:latin typeface="微软雅黑" panose="020B0503020204020204" pitchFamily="34" charset="-122"/>
                <a:ea typeface="微软雅黑" panose="020B0503020204020204" pitchFamily="34" charset="-122"/>
              </a:rPr>
              <a:t>随机搜索</a:t>
            </a:r>
            <a:r>
              <a:rPr lang="zh-CN" altLang="en-US" sz="2400" dirty="0" smtClean="0">
                <a:solidFill>
                  <a:srgbClr val="FFC000"/>
                </a:solidFill>
                <a:latin typeface="微软雅黑" panose="020B0503020204020204" pitchFamily="34" charset="-122"/>
                <a:ea typeface="微软雅黑" panose="020B0503020204020204" pitchFamily="34" charset="-122"/>
              </a:rPr>
              <a:t>要优于网格搜索。</a:t>
            </a:r>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580578" y="4267147"/>
            <a:ext cx="4521130" cy="461665"/>
          </a:xfrm>
          <a:prstGeom prst="rect">
            <a:avLst/>
          </a:prstGeom>
          <a:noFill/>
        </p:spPr>
        <p:txBody>
          <a:bodyPr wrap="square" rtlCol="0">
            <a:spAutoFit/>
          </a:bodyPr>
          <a:lstStyle/>
          <a:p>
            <a:r>
              <a:rPr lang="en-US" altLang="zh-CN" sz="2400" dirty="0" smtClean="0">
                <a:solidFill>
                  <a:srgbClr val="FFC000"/>
                </a:solidFill>
                <a:latin typeface="微软雅黑" panose="020B0503020204020204" pitchFamily="34" charset="-122"/>
                <a:ea typeface="微软雅黑" panose="020B0503020204020204" pitchFamily="34" charset="-122"/>
              </a:rPr>
              <a:t>RMSE</a:t>
            </a:r>
            <a:r>
              <a:rPr lang="zh-CN" altLang="en-US" sz="2400" dirty="0">
                <a:solidFill>
                  <a:srgbClr val="FFC000"/>
                </a:solidFill>
                <a:latin typeface="微软雅黑" panose="020B0503020204020204" pitchFamily="34" charset="-122"/>
                <a:ea typeface="微软雅黑" panose="020B0503020204020204" pitchFamily="34" charset="-122"/>
              </a:rPr>
              <a:t>的值为</a:t>
            </a:r>
            <a:r>
              <a:rPr lang="en-US" altLang="zh-CN" sz="2400" dirty="0" smtClean="0">
                <a:solidFill>
                  <a:srgbClr val="FFC000"/>
                </a:solidFill>
                <a:latin typeface="微软雅黑" panose="020B0503020204020204" pitchFamily="34" charset="-122"/>
                <a:ea typeface="微软雅黑" panose="020B0503020204020204" pitchFamily="34" charset="-122"/>
              </a:rPr>
              <a:t>49150</a:t>
            </a:r>
            <a:endParaRPr lang="zh-CN" altLang="en-US" sz="2400" dirty="0">
              <a:solidFill>
                <a:srgbClr val="FFC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008346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3">
            <a:extLst>
              <a:ext uri="{FF2B5EF4-FFF2-40B4-BE49-F238E27FC236}">
                <a16:creationId xmlns:a16="http://schemas.microsoft.com/office/drawing/2014/main" id="{144C258E-C368-4439-AAFF-9E82CC7D48A5}"/>
              </a:ext>
            </a:extLst>
          </p:cNvPr>
          <p:cNvSpPr txBox="1"/>
          <p:nvPr/>
        </p:nvSpPr>
        <p:spPr>
          <a:xfrm>
            <a:off x="4786466" y="2910624"/>
            <a:ext cx="788824" cy="1217874"/>
          </a:xfrm>
          <a:prstGeom prst="rect">
            <a:avLst/>
          </a:prstGeom>
          <a:noFill/>
          <a:ln>
            <a:noFill/>
          </a:ln>
        </p:spPr>
        <p:txBody>
          <a:bodyPr wrap="none" lIns="108816" tIns="54408" rIns="108816" bIns="5440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7200" b="1" i="0" u="none" strike="noStrike" kern="0" cap="none" spc="0" normalizeH="0" baseline="0" noProof="0" dirty="0" smtClean="0">
                <a:ln>
                  <a:noFill/>
                </a:ln>
                <a:solidFill>
                  <a:srgbClr val="FFC000"/>
                </a:solidFill>
                <a:effectLst/>
                <a:uLnTx/>
                <a:uFillTx/>
                <a:latin typeface="微软雅黑" pitchFamily="34" charset="-122"/>
                <a:ea typeface="微软雅黑" pitchFamily="34" charset="-122"/>
              </a:rPr>
              <a:t>6</a:t>
            </a:r>
            <a:endParaRPr kumimoji="0" lang="zh-CN" altLang="en-US" sz="72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sp>
        <p:nvSpPr>
          <p:cNvPr id="3" name="TextBox 87">
            <a:extLst>
              <a:ext uri="{FF2B5EF4-FFF2-40B4-BE49-F238E27FC236}">
                <a16:creationId xmlns:a16="http://schemas.microsoft.com/office/drawing/2014/main" id="{B1831DCC-3FE5-4A98-B840-17A03A4CDB89}"/>
              </a:ext>
            </a:extLst>
          </p:cNvPr>
          <p:cNvSpPr txBox="1"/>
          <p:nvPr/>
        </p:nvSpPr>
        <p:spPr>
          <a:xfrm>
            <a:off x="5840100" y="3002957"/>
            <a:ext cx="3451411" cy="1033208"/>
          </a:xfrm>
          <a:prstGeom prst="rect">
            <a:avLst/>
          </a:prstGeom>
          <a:noFill/>
          <a:ln>
            <a:noFill/>
          </a:ln>
        </p:spPr>
        <p:txBody>
          <a:bodyPr wrap="none" lIns="108816" tIns="54408" rIns="108816" bIns="5440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6000" b="0" i="0" u="none" strike="noStrike" kern="0" cap="none" spc="300" normalizeH="0" baseline="0" noProof="0" dirty="0" smtClean="0">
                <a:ln>
                  <a:noFill/>
                </a:ln>
                <a:solidFill>
                  <a:srgbClr val="FFC000"/>
                </a:solidFill>
                <a:effectLst/>
                <a:uLnTx/>
                <a:uFillTx/>
                <a:latin typeface="微软雅黑" pitchFamily="34" charset="-122"/>
                <a:ea typeface="微软雅黑" pitchFamily="34" charset="-122"/>
              </a:rPr>
              <a:t>模型评估</a:t>
            </a:r>
            <a:endParaRPr kumimoji="0" lang="zh-CN" altLang="en-US" sz="6000" b="0" i="0" u="none" strike="noStrike" kern="0" cap="none" spc="300" normalizeH="0" baseline="0" noProof="0" dirty="0">
              <a:ln>
                <a:noFill/>
              </a:ln>
              <a:solidFill>
                <a:srgbClr val="FFC000"/>
              </a:solidFill>
              <a:effectLst/>
              <a:uLnTx/>
              <a:uFillTx/>
              <a:latin typeface="微软雅黑" pitchFamily="34" charset="-122"/>
              <a:ea typeface="微软雅黑" pitchFamily="34" charset="-122"/>
            </a:endParaRPr>
          </a:p>
        </p:txBody>
      </p:sp>
    </p:spTree>
    <p:extLst>
      <p:ext uri="{BB962C8B-B14F-4D97-AF65-F5344CB8AC3E}">
        <p14:creationId xmlns:p14="http://schemas.microsoft.com/office/powerpoint/2010/main" val="24994064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 calcmode="lin" valueType="num">
                                      <p:cBhvr>
                                        <p:cTn id="9" dur="300" fill="hold"/>
                                        <p:tgtEl>
                                          <p:spTgt spid="2"/>
                                        </p:tgtEl>
                                        <p:attrNameLst>
                                          <p:attrName>style.rotation</p:attrName>
                                        </p:attrNameLst>
                                      </p:cBhvr>
                                      <p:tavLst>
                                        <p:tav tm="0">
                                          <p:val>
                                            <p:fltVal val="90"/>
                                          </p:val>
                                        </p:tav>
                                        <p:tav tm="100000">
                                          <p:val>
                                            <p:fltVal val="0"/>
                                          </p:val>
                                        </p:tav>
                                      </p:tavLst>
                                    </p:anim>
                                    <p:animEffect transition="in" filter="fade">
                                      <p:cBhvr>
                                        <p:cTn id="10" dur="300"/>
                                        <p:tgtEl>
                                          <p:spTgt spid="2"/>
                                        </p:tgtEl>
                                      </p:cBhvr>
                                    </p:animEffect>
                                  </p:childTnLst>
                                </p:cTn>
                              </p:par>
                            </p:childTnLst>
                          </p:cTn>
                        </p:par>
                        <p:par>
                          <p:cTn id="11" fill="hold">
                            <p:stCondLst>
                              <p:cond delay="3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325925" y="4449756"/>
            <a:ext cx="1692165" cy="369332"/>
          </a:xfrm>
          <a:prstGeom prst="rect">
            <a:avLst/>
          </a:prstGeom>
          <a:noFill/>
        </p:spPr>
        <p:txBody>
          <a:bodyPr wrap="square" rtlCol="0">
            <a:spAutoFit/>
          </a:bodyPr>
          <a:lstStyle/>
          <a:p>
            <a:r>
              <a:rPr lang="en-US" altLang="zh-CN" dirty="0" smtClean="0">
                <a:solidFill>
                  <a:srgbClr val="FFC000"/>
                </a:solidFill>
              </a:rPr>
              <a:t>45179.09975</a:t>
            </a:r>
            <a:endParaRPr lang="zh-CN" altLang="en-US" dirty="0">
              <a:solidFill>
                <a:srgbClr val="FFC000"/>
              </a:solidFill>
            </a:endParaRPr>
          </a:p>
        </p:txBody>
      </p:sp>
      <p:sp>
        <p:nvSpPr>
          <p:cNvPr id="11" name="文本框 10"/>
          <p:cNvSpPr txBox="1"/>
          <p:nvPr/>
        </p:nvSpPr>
        <p:spPr>
          <a:xfrm>
            <a:off x="7588470" y="4513666"/>
            <a:ext cx="1324303" cy="369332"/>
          </a:xfrm>
          <a:prstGeom prst="rect">
            <a:avLst/>
          </a:prstGeom>
          <a:noFill/>
        </p:spPr>
        <p:txBody>
          <a:bodyPr wrap="square" rtlCol="0">
            <a:spAutoFit/>
          </a:bodyPr>
          <a:lstStyle/>
          <a:p>
            <a:r>
              <a:rPr lang="en-US" altLang="zh-CN" dirty="0" smtClean="0">
                <a:solidFill>
                  <a:srgbClr val="FFC000"/>
                </a:solidFill>
              </a:rPr>
              <a:t>49106.6514</a:t>
            </a:r>
            <a:endParaRPr lang="zh-CN" altLang="en-US" dirty="0">
              <a:solidFill>
                <a:srgbClr val="FFC000"/>
              </a:solidFill>
            </a:endParaRPr>
          </a:p>
        </p:txBody>
      </p:sp>
      <p:sp>
        <p:nvSpPr>
          <p:cNvPr id="14" name="文本框 13"/>
          <p:cNvSpPr txBox="1"/>
          <p:nvPr/>
        </p:nvSpPr>
        <p:spPr>
          <a:xfrm>
            <a:off x="4607303" y="3337605"/>
            <a:ext cx="1450427" cy="369332"/>
          </a:xfrm>
          <a:prstGeom prst="rect">
            <a:avLst/>
          </a:prstGeom>
          <a:noFill/>
        </p:spPr>
        <p:txBody>
          <a:bodyPr wrap="square" rtlCol="0">
            <a:spAutoFit/>
          </a:bodyPr>
          <a:lstStyle/>
          <a:p>
            <a:r>
              <a:rPr lang="en-US" altLang="zh-CN" dirty="0">
                <a:solidFill>
                  <a:srgbClr val="FFC000"/>
                </a:solidFill>
              </a:rPr>
              <a:t>4</a:t>
            </a:r>
            <a:r>
              <a:rPr lang="en-US" altLang="zh-CN" dirty="0" smtClean="0">
                <a:solidFill>
                  <a:srgbClr val="FFC000"/>
                </a:solidFill>
              </a:rPr>
              <a:t>7231.66356</a:t>
            </a:r>
            <a:endParaRPr lang="zh-CN" altLang="en-US" dirty="0">
              <a:solidFill>
                <a:srgbClr val="FFC000"/>
              </a:solidFill>
            </a:endParaRPr>
          </a:p>
        </p:txBody>
      </p:sp>
      <p:sp>
        <p:nvSpPr>
          <p:cNvPr id="22" name="文本框 21"/>
          <p:cNvSpPr txBox="1"/>
          <p:nvPr/>
        </p:nvSpPr>
        <p:spPr>
          <a:xfrm>
            <a:off x="4025461" y="5437861"/>
            <a:ext cx="3951888" cy="369332"/>
          </a:xfrm>
          <a:prstGeom prst="rect">
            <a:avLst/>
          </a:prstGeom>
          <a:noFill/>
        </p:spPr>
        <p:txBody>
          <a:bodyPr wrap="square" rtlCol="0">
            <a:spAutoFit/>
          </a:bodyPr>
          <a:lstStyle/>
          <a:p>
            <a:r>
              <a:rPr lang="en-US" altLang="zh-CN" b="1" dirty="0">
                <a:solidFill>
                  <a:srgbClr val="FFC000"/>
                </a:solidFill>
                <a:latin typeface="微软雅黑" panose="020B0503020204020204" pitchFamily="34" charset="-122"/>
                <a:ea typeface="微软雅黑" panose="020B0503020204020204" pitchFamily="34" charset="-122"/>
              </a:rPr>
              <a:t>RMSE</a:t>
            </a:r>
            <a:r>
              <a:rPr lang="zh-CN" altLang="en-US" b="1" dirty="0">
                <a:solidFill>
                  <a:srgbClr val="FFC000"/>
                </a:solidFill>
                <a:latin typeface="微软雅黑" panose="020B0503020204020204" pitchFamily="34" charset="-122"/>
                <a:ea typeface="微软雅黑" panose="020B0503020204020204" pitchFamily="34" charset="-122"/>
              </a:rPr>
              <a:t>的</a:t>
            </a:r>
            <a:r>
              <a:rPr lang="en-US" altLang="zh-CN" b="1" dirty="0">
                <a:solidFill>
                  <a:srgbClr val="FFC000"/>
                </a:solidFill>
                <a:latin typeface="微软雅黑" panose="020B0503020204020204" pitchFamily="34" charset="-122"/>
                <a:ea typeface="微软雅黑" panose="020B0503020204020204" pitchFamily="34" charset="-122"/>
              </a:rPr>
              <a:t>95%</a:t>
            </a:r>
            <a:r>
              <a:rPr lang="zh-CN" altLang="en-US" b="1" dirty="0">
                <a:solidFill>
                  <a:srgbClr val="FFC000"/>
                </a:solidFill>
                <a:latin typeface="微软雅黑" panose="020B0503020204020204" pitchFamily="34" charset="-122"/>
                <a:ea typeface="微软雅黑" panose="020B0503020204020204" pitchFamily="34" charset="-122"/>
              </a:rPr>
              <a:t>的置信区间 </a:t>
            </a:r>
          </a:p>
        </p:txBody>
      </p:sp>
      <p:sp>
        <p:nvSpPr>
          <p:cNvPr id="24" name="文本框 276"/>
          <p:cNvSpPr txBox="1">
            <a:spLocks noChangeArrowheads="1"/>
          </p:cNvSpPr>
          <p:nvPr/>
        </p:nvSpPr>
        <p:spPr bwMode="auto">
          <a:xfrm>
            <a:off x="465916" y="375071"/>
            <a:ext cx="1499518" cy="461641"/>
          </a:xfrm>
          <a:prstGeom prst="rect">
            <a:avLst/>
          </a:prstGeom>
          <a:solidFill>
            <a:srgbClr val="FFC000">
              <a:alpha val="55000"/>
            </a:srgbClr>
          </a:solidFill>
          <a:ln>
            <a:noFill/>
          </a:ln>
          <a:extLst/>
        </p:spPr>
        <p:txBody>
          <a:bodyPr wrap="square" lIns="91417" tIns="45708" rIns="91417" bIns="45708">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lvl="0" algn="ctr" defTabSz="1218926" fontAlgn="base">
              <a:spcBef>
                <a:spcPct val="0"/>
              </a:spcBef>
              <a:spcAft>
                <a:spcPct val="0"/>
              </a:spcAft>
              <a:defRPr/>
            </a:pPr>
            <a:r>
              <a:rPr lang="zh-CN" altLang="en-US" sz="2400" b="1" kern="0" dirty="0" smtClean="0">
                <a:solidFill>
                  <a:srgbClr val="FFC000"/>
                </a:solidFill>
                <a:latin typeface="微软雅黑" pitchFamily="34" charset="-122"/>
                <a:ea typeface="微软雅黑" pitchFamily="34" charset="-122"/>
              </a:rPr>
              <a:t>评估结果</a:t>
            </a:r>
            <a:endParaRPr kumimoji="0" lang="zh-CN" altLang="en-US" sz="24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sp>
        <p:nvSpPr>
          <p:cNvPr id="25" name="矩形 24"/>
          <p:cNvSpPr/>
          <p:nvPr/>
        </p:nvSpPr>
        <p:spPr>
          <a:xfrm>
            <a:off x="301140" y="375071"/>
            <a:ext cx="110315" cy="461641"/>
          </a:xfrm>
          <a:prstGeom prst="rect">
            <a:avLst/>
          </a:prstGeom>
          <a:solidFill>
            <a:srgbClr val="FFC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 name="减号 4"/>
          <p:cNvSpPr/>
          <p:nvPr/>
        </p:nvSpPr>
        <p:spPr>
          <a:xfrm rot="16200000">
            <a:off x="2759480" y="3925298"/>
            <a:ext cx="540429" cy="28462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减号 14"/>
          <p:cNvSpPr/>
          <p:nvPr/>
        </p:nvSpPr>
        <p:spPr>
          <a:xfrm rot="16200000">
            <a:off x="7891489" y="3925142"/>
            <a:ext cx="540429" cy="28462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减号 15"/>
          <p:cNvSpPr/>
          <p:nvPr/>
        </p:nvSpPr>
        <p:spPr>
          <a:xfrm rot="16200000">
            <a:off x="5114853" y="3927604"/>
            <a:ext cx="540429" cy="28462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bwMode="auto">
          <a:xfrm>
            <a:off x="6243144" y="2207169"/>
            <a:ext cx="3218074" cy="420414"/>
          </a:xfrm>
          <a:prstGeom prst="roundRect">
            <a:avLst>
              <a:gd name="adj" fmla="val 3926"/>
            </a:avLst>
          </a:prstGeom>
          <a:solidFill>
            <a:schemeClr val="tx1">
              <a:lumMod val="75000"/>
              <a:lumOff val="25000"/>
              <a:alpha val="50000"/>
            </a:schemeClr>
          </a:solidFill>
          <a:ln w="38100" cap="flat" cmpd="sng" algn="ctr">
            <a:solidFill>
              <a:schemeClr val="tx1">
                <a:lumMod val="65000"/>
                <a:lumOff val="3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zh-CN" altLang="en-US" dirty="0" smtClean="0">
                <a:solidFill>
                  <a:srgbClr val="FFC000"/>
                </a:solidFill>
              </a:rPr>
              <a:t>        </a:t>
            </a:r>
            <a:r>
              <a:rPr lang="zh-CN" altLang="en-US" dirty="0" smtClean="0">
                <a:solidFill>
                  <a:srgbClr val="FFC000"/>
                </a:solidFill>
                <a:latin typeface="微软雅黑" panose="020B0503020204020204" pitchFamily="34" charset="-122"/>
                <a:ea typeface="微软雅黑" panose="020B0503020204020204" pitchFamily="34" charset="-122"/>
              </a:rPr>
              <a:t>测试数据</a:t>
            </a:r>
            <a:r>
              <a:rPr lang="zh-CN" altLang="en-US" dirty="0">
                <a:solidFill>
                  <a:srgbClr val="FFC000"/>
                </a:solidFill>
                <a:latin typeface="微软雅黑" panose="020B0503020204020204" pitchFamily="34" charset="-122"/>
                <a:ea typeface="微软雅黑" panose="020B0503020204020204" pitchFamily="34" charset="-122"/>
              </a:rPr>
              <a:t>落在了该区间</a:t>
            </a:r>
          </a:p>
          <a:p>
            <a:r>
              <a:rPr lang="zh-CN" altLang="en-US" dirty="0">
                <a:solidFill>
                  <a:srgbClr val="FFC000"/>
                </a:solidFill>
              </a:rPr>
              <a:t/>
            </a:r>
            <a:br>
              <a:rPr lang="zh-CN" altLang="en-US" dirty="0">
                <a:solidFill>
                  <a:srgbClr val="FFC000"/>
                </a:solidFill>
              </a:rPr>
            </a:br>
            <a:endParaRPr lang="zh-CN" altLang="en-US" dirty="0">
              <a:solidFill>
                <a:srgbClr val="FFC000"/>
              </a:solidFill>
            </a:endParaRPr>
          </a:p>
        </p:txBody>
      </p:sp>
      <p:sp>
        <p:nvSpPr>
          <p:cNvPr id="9" name="弧形 8"/>
          <p:cNvSpPr/>
          <p:nvPr/>
        </p:nvSpPr>
        <p:spPr>
          <a:xfrm rot="16586015">
            <a:off x="5235961" y="2628376"/>
            <a:ext cx="1664560" cy="1293075"/>
          </a:xfrm>
          <a:prstGeom prst="arc">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减号 3"/>
          <p:cNvSpPr/>
          <p:nvPr/>
        </p:nvSpPr>
        <p:spPr>
          <a:xfrm>
            <a:off x="1618593" y="4093992"/>
            <a:ext cx="7924800" cy="29429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82496501"/>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bwMode="auto">
          <a:xfrm>
            <a:off x="1222075" y="1112808"/>
            <a:ext cx="9747849" cy="5002643"/>
          </a:xfrm>
          <a:prstGeom prst="roundRect">
            <a:avLst>
              <a:gd name="adj" fmla="val 3926"/>
            </a:avLst>
          </a:prstGeom>
          <a:solidFill>
            <a:schemeClr val="tx1">
              <a:lumMod val="75000"/>
              <a:lumOff val="25000"/>
              <a:alpha val="50000"/>
            </a:schemeClr>
          </a:solidFill>
          <a:ln w="38100" cap="flat" cmpd="sng" algn="ctr">
            <a:solidFill>
              <a:schemeClr val="tx1">
                <a:lumMod val="65000"/>
                <a:lumOff val="3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816143"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3" name="Rectangle 11"/>
          <p:cNvSpPr>
            <a:spLocks noChangeArrowheads="1"/>
          </p:cNvSpPr>
          <p:nvPr/>
        </p:nvSpPr>
        <p:spPr bwMode="auto">
          <a:xfrm>
            <a:off x="5198700" y="2269437"/>
            <a:ext cx="5048540" cy="1458277"/>
          </a:xfrm>
          <a:prstGeom prst="rect">
            <a:avLst/>
          </a:prstGeom>
          <a:noFill/>
          <a:ln w="9525" cap="flat" cmpd="sng">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a:lnSpc>
                <a:spcPct val="150000"/>
              </a:lnSpc>
            </a:pPr>
            <a:r>
              <a:rPr lang="zh-CN" altLang="en-US" sz="2000" dirty="0" smtClean="0">
                <a:solidFill>
                  <a:srgbClr val="FFC000"/>
                </a:solidFill>
                <a:latin typeface="微软雅黑" panose="020B0503020204020204" pitchFamily="34" charset="-122"/>
                <a:ea typeface="微软雅黑" panose="020B0503020204020204" pitchFamily="34" charset="-122"/>
              </a:rPr>
              <a:t>       对</a:t>
            </a:r>
            <a:r>
              <a:rPr lang="zh-CN" altLang="en-US" sz="2000" dirty="0">
                <a:solidFill>
                  <a:srgbClr val="FFC000"/>
                </a:solidFill>
                <a:latin typeface="微软雅黑" panose="020B0503020204020204" pitchFamily="34" charset="-122"/>
                <a:ea typeface="微软雅黑" panose="020B0503020204020204" pitchFamily="34" charset="-122"/>
              </a:rPr>
              <a:t>加州普查数据构建模型，并利用该数据进行训练学习，然后根据其他数据的指标，预测任何街区的房价</a:t>
            </a:r>
            <a:r>
              <a:rPr lang="zh-CN" altLang="en-US" sz="2000" dirty="0" smtClean="0">
                <a:solidFill>
                  <a:srgbClr val="FFC000"/>
                </a:solidFill>
                <a:latin typeface="微软雅黑" panose="020B0503020204020204" pitchFamily="34" charset="-122"/>
                <a:ea typeface="微软雅黑" panose="020B0503020204020204" pitchFamily="34" charset="-122"/>
              </a:rPr>
              <a:t>中位数。</a:t>
            </a:r>
            <a:endParaRPr lang="zh-CN" altLang="en-US" sz="2000" dirty="0">
              <a:solidFill>
                <a:srgbClr val="FFC00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427594" y="665671"/>
            <a:ext cx="4315981" cy="675182"/>
            <a:chOff x="2332469" y="809238"/>
            <a:chExt cx="1859969" cy="608493"/>
          </a:xfrm>
          <a:solidFill>
            <a:srgbClr val="FFC000"/>
          </a:solidFill>
        </p:grpSpPr>
        <p:sp>
          <p:nvSpPr>
            <p:cNvPr id="5" name="圆角矩形 4"/>
            <p:cNvSpPr/>
            <p:nvPr/>
          </p:nvSpPr>
          <p:spPr bwMode="auto">
            <a:xfrm>
              <a:off x="2332469" y="809238"/>
              <a:ext cx="1859969" cy="608493"/>
            </a:xfrm>
            <a:prstGeom prst="roundRect">
              <a:avLst>
                <a:gd name="adj" fmla="val 50000"/>
              </a:avLst>
            </a:prstGeom>
            <a:solidFill>
              <a:schemeClr val="tx1">
                <a:lumMod val="75000"/>
                <a:lumOff val="25000"/>
              </a:schemeClr>
            </a:solidFill>
            <a:ln w="38100" cap="flat" cmpd="sng" algn="ctr">
              <a:solidFill>
                <a:schemeClr val="tx1">
                  <a:lumMod val="65000"/>
                  <a:lumOff val="35000"/>
                </a:schemeClr>
              </a:solid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marL="0" marR="0" lvl="0" indent="0" algn="ctr" defTabSz="1088163"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dirty="0">
                <a:ln>
                  <a:noFill/>
                </a:ln>
                <a:solidFill>
                  <a:schemeClr val="bg1"/>
                </a:solidFill>
                <a:effectLst/>
                <a:uLnTx/>
                <a:uFillTx/>
                <a:latin typeface="+mj-lt"/>
                <a:ea typeface="微软雅黑" pitchFamily="34" charset="-122"/>
              </a:endParaRPr>
            </a:p>
          </p:txBody>
        </p:sp>
        <p:sp>
          <p:nvSpPr>
            <p:cNvPr id="6" name="矩形 5"/>
            <p:cNvSpPr/>
            <p:nvPr/>
          </p:nvSpPr>
          <p:spPr>
            <a:xfrm>
              <a:off x="2404873" y="923027"/>
              <a:ext cx="1700784" cy="37956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800" kern="0" dirty="0">
                  <a:solidFill>
                    <a:srgbClr val="FFC000"/>
                  </a:solidFill>
                  <a:latin typeface="微软雅黑" pitchFamily="34" charset="-122"/>
                  <a:ea typeface="微软雅黑" pitchFamily="34" charset="-122"/>
                </a:rPr>
                <a:t>项目需要解决的问题</a:t>
              </a:r>
              <a:endParaRPr kumimoji="0" lang="zh-CN" altLang="en-US" sz="2800" b="0"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grpSp>
      <p:pic>
        <p:nvPicPr>
          <p:cNvPr id="9" name="节奏 震撼 纯音乐可以是这样.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03080" y="-876300"/>
            <a:ext cx="609600" cy="609600"/>
          </a:xfrm>
          <a:prstGeom prst="rect">
            <a:avLst/>
          </a:prstGeom>
        </p:spPr>
      </p:pic>
      <p:pic>
        <p:nvPicPr>
          <p:cNvPr id="14" name="图片 13"/>
          <p:cNvPicPr>
            <a:picLocks noChangeAspect="1"/>
          </p:cNvPicPr>
          <p:nvPr/>
        </p:nvPicPr>
        <p:blipFill>
          <a:blip r:embed="rId6"/>
          <a:stretch>
            <a:fillRect/>
          </a:stretch>
        </p:blipFill>
        <p:spPr>
          <a:xfrm>
            <a:off x="1774597" y="2112135"/>
            <a:ext cx="2871581" cy="30039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7065270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10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1000"/>
                                        <p:tgtEl>
                                          <p:spTgt spid="3">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7" repeatCount="indefinite" fill="remove" display="0">
                  <p:stCondLst>
                    <p:cond delay="indefinite"/>
                  </p:stCondLst>
                  <p:endCondLst>
                    <p:cond evt="onStopAudio" delay="0">
                      <p:tgtEl>
                        <p:sldTgt/>
                      </p:tgtEl>
                    </p:cond>
                  </p:endCondLst>
                </p:cTn>
                <p:tgtEl>
                  <p:spTgt spid="9"/>
                </p:tgtEl>
              </p:cMediaNode>
            </p:audio>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bwMode="auto">
          <a:xfrm>
            <a:off x="552450" y="544385"/>
            <a:ext cx="11093011" cy="2751258"/>
          </a:xfrm>
          <a:prstGeom prst="roundRect">
            <a:avLst>
              <a:gd name="adj" fmla="val 3926"/>
            </a:avLst>
          </a:prstGeom>
          <a:solidFill>
            <a:schemeClr val="tx1">
              <a:lumMod val="75000"/>
              <a:lumOff val="25000"/>
              <a:alpha val="50000"/>
            </a:schemeClr>
          </a:solidFill>
          <a:ln w="38100" cap="flat" cmpd="sng" algn="ctr">
            <a:solidFill>
              <a:schemeClr val="tx1">
                <a:lumMod val="65000"/>
                <a:lumOff val="3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ltLang="zh-CN" dirty="0">
              <a:solidFill>
                <a:srgbClr val="FFC000"/>
              </a:solidFill>
            </a:endParaRPr>
          </a:p>
          <a:p>
            <a:r>
              <a:rPr lang="zh-CN" altLang="en-US" dirty="0" smtClean="0">
                <a:solidFill>
                  <a:srgbClr val="FFC000"/>
                </a:solidFill>
              </a:rPr>
              <a:t>  </a:t>
            </a:r>
            <a:endParaRPr lang="en-US" altLang="zh-CN" dirty="0" smtClean="0">
              <a:solidFill>
                <a:srgbClr val="FFC000"/>
              </a:solidFill>
            </a:endParaRPr>
          </a:p>
          <a:p>
            <a:r>
              <a:rPr lang="zh-CN" altLang="en-US" sz="2400" dirty="0" smtClean="0">
                <a:solidFill>
                  <a:srgbClr val="FFC000"/>
                </a:solidFill>
              </a:rPr>
              <a:t>本</a:t>
            </a:r>
            <a:r>
              <a:rPr lang="zh-CN" altLang="en-US" sz="2400" dirty="0">
                <a:solidFill>
                  <a:srgbClr val="FFC000"/>
                </a:solidFill>
              </a:rPr>
              <a:t>项目具体分析工作如下</a:t>
            </a:r>
            <a:r>
              <a:rPr lang="zh-CN" altLang="en-US" sz="2400" dirty="0" smtClean="0">
                <a:solidFill>
                  <a:srgbClr val="FFC000"/>
                </a:solidFill>
              </a:rPr>
              <a:t>：</a:t>
            </a:r>
            <a:endParaRPr lang="zh-CN" altLang="en-US" sz="2400" dirty="0">
              <a:solidFill>
                <a:srgbClr val="FFC000"/>
              </a:solidFill>
            </a:endParaRPr>
          </a:p>
          <a:p>
            <a:r>
              <a:rPr lang="zh-CN" altLang="en-US" dirty="0">
                <a:solidFill>
                  <a:srgbClr val="FFC000"/>
                </a:solidFill>
              </a:rPr>
              <a:t>     </a:t>
            </a:r>
            <a:r>
              <a:rPr lang="en-US" altLang="zh-CN" dirty="0" smtClean="0">
                <a:solidFill>
                  <a:srgbClr val="FFC000"/>
                </a:solidFill>
              </a:rPr>
              <a:t>1. </a:t>
            </a:r>
            <a:r>
              <a:rPr lang="zh-CN" altLang="en-US" dirty="0" smtClean="0">
                <a:solidFill>
                  <a:srgbClr val="FFC000"/>
                </a:solidFill>
              </a:rPr>
              <a:t>首先</a:t>
            </a:r>
            <a:r>
              <a:rPr lang="zh-CN" altLang="en-US" dirty="0">
                <a:solidFill>
                  <a:srgbClr val="FFC000"/>
                </a:solidFill>
              </a:rPr>
              <a:t>，对数</a:t>
            </a:r>
            <a:r>
              <a:rPr lang="zh-CN" altLang="en-US" dirty="0" smtClean="0">
                <a:solidFill>
                  <a:srgbClr val="FFC000"/>
                </a:solidFill>
              </a:rPr>
              <a:t>据有</a:t>
            </a:r>
            <a:r>
              <a:rPr lang="zh-CN" altLang="en-US" dirty="0">
                <a:solidFill>
                  <a:srgbClr val="FFC000"/>
                </a:solidFill>
              </a:rPr>
              <a:t>一个较深刻的认识。</a:t>
            </a:r>
            <a:br>
              <a:rPr lang="zh-CN" altLang="en-US" dirty="0">
                <a:solidFill>
                  <a:srgbClr val="FFC000"/>
                </a:solidFill>
              </a:rPr>
            </a:br>
            <a:r>
              <a:rPr lang="zh-CN" altLang="en-US" dirty="0">
                <a:solidFill>
                  <a:srgbClr val="FFC000"/>
                </a:solidFill>
              </a:rPr>
              <a:t>     </a:t>
            </a:r>
            <a:r>
              <a:rPr lang="en-US" altLang="zh-CN" dirty="0" smtClean="0">
                <a:solidFill>
                  <a:srgbClr val="FFC000"/>
                </a:solidFill>
              </a:rPr>
              <a:t>2.</a:t>
            </a:r>
            <a:r>
              <a:rPr lang="zh-CN" altLang="en-US" dirty="0" smtClean="0">
                <a:solidFill>
                  <a:srgbClr val="FFC000"/>
                </a:solidFill>
              </a:rPr>
              <a:t> 接下来</a:t>
            </a:r>
            <a:r>
              <a:rPr lang="zh-CN" altLang="en-US" dirty="0">
                <a:solidFill>
                  <a:srgbClr val="FFC000"/>
                </a:solidFill>
              </a:rPr>
              <a:t>，对数据进行修正，比如根据数据相关性做了共线性的检测，根据文本型数据进行类型的</a:t>
            </a:r>
            <a:r>
              <a:rPr lang="zh-CN" altLang="en-US" dirty="0" smtClean="0">
                <a:solidFill>
                  <a:srgbClr val="FFC000"/>
                </a:solidFill>
              </a:rPr>
              <a:t>转换以及缺失值的处理。</a:t>
            </a:r>
            <a:r>
              <a:rPr lang="zh-CN" altLang="en-US" dirty="0">
                <a:solidFill>
                  <a:srgbClr val="FFC000"/>
                </a:solidFill>
              </a:rPr>
              <a:t/>
            </a:r>
            <a:br>
              <a:rPr lang="zh-CN" altLang="en-US" dirty="0">
                <a:solidFill>
                  <a:srgbClr val="FFC000"/>
                </a:solidFill>
              </a:rPr>
            </a:br>
            <a:r>
              <a:rPr lang="zh-CN" altLang="en-US" dirty="0">
                <a:solidFill>
                  <a:srgbClr val="FFC000"/>
                </a:solidFill>
              </a:rPr>
              <a:t>  </a:t>
            </a:r>
            <a:r>
              <a:rPr lang="zh-CN" altLang="en-US" dirty="0" smtClean="0">
                <a:solidFill>
                  <a:srgbClr val="FFC000"/>
                </a:solidFill>
              </a:rPr>
              <a:t>  </a:t>
            </a:r>
            <a:r>
              <a:rPr lang="zh-CN" altLang="en-US" dirty="0">
                <a:solidFill>
                  <a:srgbClr val="FFC000"/>
                </a:solidFill>
              </a:rPr>
              <a:t> </a:t>
            </a:r>
            <a:r>
              <a:rPr lang="en-US" altLang="zh-CN" dirty="0" smtClean="0">
                <a:solidFill>
                  <a:srgbClr val="FFC000"/>
                </a:solidFill>
              </a:rPr>
              <a:t>3.</a:t>
            </a:r>
            <a:r>
              <a:rPr lang="zh-CN" altLang="en-US" dirty="0">
                <a:solidFill>
                  <a:srgbClr val="FFC000"/>
                </a:solidFill>
              </a:rPr>
              <a:t> </a:t>
            </a:r>
            <a:r>
              <a:rPr lang="zh-CN" altLang="en-US" dirty="0" smtClean="0">
                <a:solidFill>
                  <a:srgbClr val="FFC000"/>
                </a:solidFill>
              </a:rPr>
              <a:t>最</a:t>
            </a:r>
            <a:r>
              <a:rPr lang="zh-CN" altLang="en-US" dirty="0">
                <a:solidFill>
                  <a:srgbClr val="FFC000"/>
                </a:solidFill>
              </a:rPr>
              <a:t>重要的一部分内容是把数据丢进流水线中进行处理，</a:t>
            </a:r>
            <a:r>
              <a:rPr lang="zh-CN" altLang="en-US" dirty="0" smtClean="0">
                <a:solidFill>
                  <a:srgbClr val="FFC000"/>
                </a:solidFill>
              </a:rPr>
              <a:t>套用多个机器学习</a:t>
            </a:r>
            <a:r>
              <a:rPr lang="zh-CN" altLang="en-US" dirty="0">
                <a:solidFill>
                  <a:srgbClr val="FFC000"/>
                </a:solidFill>
              </a:rPr>
              <a:t>的</a:t>
            </a:r>
            <a:r>
              <a:rPr lang="zh-CN" altLang="en-US" dirty="0" smtClean="0">
                <a:solidFill>
                  <a:srgbClr val="FFC000"/>
                </a:solidFill>
              </a:rPr>
              <a:t>模型计算误差，并选出最优模型，再进行模型优化。</a:t>
            </a:r>
            <a:r>
              <a:rPr lang="zh-CN" altLang="en-US" dirty="0">
                <a:solidFill>
                  <a:srgbClr val="FFC000"/>
                </a:solidFill>
              </a:rPr>
              <a:t/>
            </a:r>
            <a:br>
              <a:rPr lang="zh-CN" altLang="en-US" dirty="0">
                <a:solidFill>
                  <a:srgbClr val="FFC000"/>
                </a:solidFill>
              </a:rPr>
            </a:br>
            <a:r>
              <a:rPr lang="zh-CN" altLang="en-US" dirty="0">
                <a:solidFill>
                  <a:srgbClr val="FFC000"/>
                </a:solidFill>
              </a:rPr>
              <a:t>    </a:t>
            </a:r>
            <a:r>
              <a:rPr lang="zh-CN" altLang="en-US" dirty="0" smtClean="0">
                <a:solidFill>
                  <a:srgbClr val="FFC000"/>
                </a:solidFill>
              </a:rPr>
              <a:t> </a:t>
            </a:r>
            <a:r>
              <a:rPr lang="en-US" altLang="zh-CN" dirty="0" smtClean="0">
                <a:solidFill>
                  <a:srgbClr val="FFC000"/>
                </a:solidFill>
              </a:rPr>
              <a:t>4.</a:t>
            </a:r>
            <a:r>
              <a:rPr lang="zh-CN" altLang="en-US" dirty="0" smtClean="0">
                <a:solidFill>
                  <a:srgbClr val="FFC000"/>
                </a:solidFill>
              </a:rPr>
              <a:t> 最后</a:t>
            </a:r>
            <a:r>
              <a:rPr lang="zh-CN" altLang="en-US" dirty="0">
                <a:solidFill>
                  <a:srgbClr val="FFC000"/>
                </a:solidFill>
              </a:rPr>
              <a:t>，使用数据集把测试集丢进模型中做一个真正的房价的预测。</a:t>
            </a:r>
          </a:p>
          <a:p>
            <a:endParaRPr lang="zh-CN" altLang="en-US" dirty="0">
              <a:solidFill>
                <a:srgbClr val="FFC000"/>
              </a:solidFill>
            </a:endParaRPr>
          </a:p>
          <a:p>
            <a:r>
              <a:rPr lang="zh-CN" altLang="en-US" dirty="0">
                <a:solidFill>
                  <a:srgbClr val="FFC000"/>
                </a:solidFill>
              </a:rPr>
              <a:t/>
            </a:r>
            <a:br>
              <a:rPr lang="zh-CN" altLang="en-US" dirty="0">
                <a:solidFill>
                  <a:srgbClr val="FFC000"/>
                </a:solidFill>
              </a:rPr>
            </a:br>
            <a:endParaRPr lang="zh-CN" altLang="en-US" dirty="0">
              <a:solidFill>
                <a:srgbClr val="FFC000"/>
              </a:solidFill>
            </a:endParaRPr>
          </a:p>
        </p:txBody>
      </p:sp>
      <p:grpSp>
        <p:nvGrpSpPr>
          <p:cNvPr id="4" name="组合 3"/>
          <p:cNvGrpSpPr/>
          <p:nvPr/>
        </p:nvGrpSpPr>
        <p:grpSpPr>
          <a:xfrm>
            <a:off x="1094219" y="382191"/>
            <a:ext cx="2601481" cy="675182"/>
            <a:chOff x="2332469" y="809238"/>
            <a:chExt cx="1859969" cy="608493"/>
          </a:xfrm>
          <a:solidFill>
            <a:srgbClr val="FFC000"/>
          </a:solidFill>
        </p:grpSpPr>
        <p:sp>
          <p:nvSpPr>
            <p:cNvPr id="5" name="圆角矩形 4"/>
            <p:cNvSpPr/>
            <p:nvPr/>
          </p:nvSpPr>
          <p:spPr bwMode="auto">
            <a:xfrm>
              <a:off x="2332469" y="809238"/>
              <a:ext cx="1859969" cy="608493"/>
            </a:xfrm>
            <a:prstGeom prst="roundRect">
              <a:avLst>
                <a:gd name="adj" fmla="val 50000"/>
              </a:avLst>
            </a:prstGeom>
            <a:solidFill>
              <a:schemeClr val="tx1">
                <a:lumMod val="75000"/>
                <a:lumOff val="25000"/>
              </a:schemeClr>
            </a:solidFill>
            <a:ln w="38100" cap="flat" cmpd="sng" algn="ctr">
              <a:solidFill>
                <a:schemeClr val="tx1">
                  <a:lumMod val="65000"/>
                  <a:lumOff val="35000"/>
                </a:schemeClr>
              </a:solid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marL="0" marR="0" lvl="0" indent="0" algn="ctr" defTabSz="1088163"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dirty="0">
                <a:ln>
                  <a:noFill/>
                </a:ln>
                <a:solidFill>
                  <a:schemeClr val="bg1"/>
                </a:solidFill>
                <a:effectLst/>
                <a:uLnTx/>
                <a:uFillTx/>
                <a:latin typeface="+mj-lt"/>
                <a:ea typeface="微软雅黑" pitchFamily="34" charset="-122"/>
              </a:endParaRPr>
            </a:p>
          </p:txBody>
        </p:sp>
        <p:sp>
          <p:nvSpPr>
            <p:cNvPr id="6" name="矩形 5"/>
            <p:cNvSpPr/>
            <p:nvPr/>
          </p:nvSpPr>
          <p:spPr>
            <a:xfrm>
              <a:off x="2404873" y="923027"/>
              <a:ext cx="1700784" cy="37956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800" kern="0" dirty="0">
                  <a:solidFill>
                    <a:srgbClr val="FFC000"/>
                  </a:solidFill>
                  <a:latin typeface="微软雅黑" pitchFamily="34" charset="-122"/>
                  <a:ea typeface="微软雅黑" pitchFamily="34" charset="-122"/>
                </a:rPr>
                <a:t>结论</a:t>
              </a:r>
              <a:endParaRPr lang="en-US" altLang="zh-CN" sz="2800" kern="0" dirty="0">
                <a:solidFill>
                  <a:srgbClr val="FFC000"/>
                </a:solidFill>
                <a:latin typeface="微软雅黑" pitchFamily="34" charset="-122"/>
                <a:ea typeface="微软雅黑" pitchFamily="34" charset="-122"/>
              </a:endParaRPr>
            </a:p>
          </p:txBody>
        </p:sp>
      </p:grpSp>
      <p:pic>
        <p:nvPicPr>
          <p:cNvPr id="9" name="节奏 震撼 纯音乐可以是这样.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03080" y="-876300"/>
            <a:ext cx="609600" cy="609600"/>
          </a:xfrm>
          <a:prstGeom prst="rect">
            <a:avLst/>
          </a:prstGeom>
        </p:spPr>
      </p:pic>
      <p:sp>
        <p:nvSpPr>
          <p:cNvPr id="7" name="圆角矩形 6"/>
          <p:cNvSpPr/>
          <p:nvPr/>
        </p:nvSpPr>
        <p:spPr bwMode="auto">
          <a:xfrm>
            <a:off x="552448" y="3465444"/>
            <a:ext cx="11093011" cy="1606957"/>
          </a:xfrm>
          <a:prstGeom prst="roundRect">
            <a:avLst>
              <a:gd name="adj" fmla="val 3926"/>
            </a:avLst>
          </a:prstGeom>
          <a:solidFill>
            <a:schemeClr val="tx1">
              <a:lumMod val="75000"/>
              <a:lumOff val="25000"/>
              <a:alpha val="50000"/>
            </a:schemeClr>
          </a:solidFill>
          <a:ln w="38100" cap="flat" cmpd="sng" algn="ctr">
            <a:solidFill>
              <a:schemeClr val="tx1">
                <a:lumMod val="65000"/>
                <a:lumOff val="3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altLang="zh-CN" dirty="0">
                <a:solidFill>
                  <a:srgbClr val="FFC000"/>
                </a:solidFill>
              </a:rPr>
              <a:t> </a:t>
            </a:r>
            <a:r>
              <a:rPr lang="en-US" altLang="zh-CN" dirty="0" smtClean="0">
                <a:solidFill>
                  <a:srgbClr val="FFC000"/>
                </a:solidFill>
              </a:rPr>
              <a:t>       </a:t>
            </a:r>
            <a:r>
              <a:rPr lang="zh-CN" altLang="en-US" dirty="0" smtClean="0">
                <a:solidFill>
                  <a:srgbClr val="FFC000"/>
                </a:solidFill>
              </a:rPr>
              <a:t>项目</a:t>
            </a:r>
            <a:r>
              <a:rPr lang="zh-CN" altLang="en-US" dirty="0">
                <a:solidFill>
                  <a:srgbClr val="FFC000"/>
                </a:solidFill>
              </a:rPr>
              <a:t>优缺点：优点是首先创建测试集代表整体来对整体数据有一个宏观上的把握，其次是运用了</a:t>
            </a:r>
            <a:r>
              <a:rPr lang="zh-CN" altLang="en-US" dirty="0" smtClean="0">
                <a:solidFill>
                  <a:srgbClr val="FFC000"/>
                </a:solidFill>
              </a:rPr>
              <a:t>流水线    的处理</a:t>
            </a:r>
            <a:r>
              <a:rPr lang="zh-CN" altLang="en-US" dirty="0">
                <a:solidFill>
                  <a:srgbClr val="FFC000"/>
                </a:solidFill>
              </a:rPr>
              <a:t>方法，对新来的数据的处理</a:t>
            </a:r>
            <a:r>
              <a:rPr lang="zh-CN" altLang="en-US" dirty="0" smtClean="0">
                <a:solidFill>
                  <a:srgbClr val="FFC000"/>
                </a:solidFill>
              </a:rPr>
              <a:t>更加方便快捷，最</a:t>
            </a:r>
            <a:r>
              <a:rPr lang="zh-CN" altLang="en-US" dirty="0">
                <a:solidFill>
                  <a:srgbClr val="FFC000"/>
                </a:solidFill>
              </a:rPr>
              <a:t>后</a:t>
            </a:r>
            <a:r>
              <a:rPr lang="zh-CN" altLang="en-US" dirty="0" smtClean="0">
                <a:solidFill>
                  <a:srgbClr val="FFC000"/>
                </a:solidFill>
              </a:rPr>
              <a:t>运用</a:t>
            </a:r>
            <a:r>
              <a:rPr lang="zh-CN" altLang="en-US" dirty="0">
                <a:solidFill>
                  <a:srgbClr val="FFC000"/>
                </a:solidFill>
              </a:rPr>
              <a:t>随机</a:t>
            </a:r>
            <a:r>
              <a:rPr lang="zh-CN" altLang="en-US" dirty="0" smtClean="0">
                <a:solidFill>
                  <a:srgbClr val="FFC000"/>
                </a:solidFill>
              </a:rPr>
              <a:t>搜索</a:t>
            </a:r>
            <a:r>
              <a:rPr lang="zh-CN" altLang="en-US" dirty="0">
                <a:solidFill>
                  <a:srgbClr val="FFC000"/>
                </a:solidFill>
              </a:rPr>
              <a:t>使得结果更加可靠。</a:t>
            </a:r>
          </a:p>
          <a:p>
            <a:r>
              <a:rPr lang="zh-CN" altLang="en-US" dirty="0" smtClean="0">
                <a:solidFill>
                  <a:srgbClr val="FFC000"/>
                </a:solidFill>
              </a:rPr>
              <a:t>        缺点：在</a:t>
            </a:r>
            <a:r>
              <a:rPr lang="zh-CN" altLang="en-US" dirty="0">
                <a:solidFill>
                  <a:srgbClr val="FFC000"/>
                </a:solidFill>
              </a:rPr>
              <a:t>做项目的过程中，我们根据相关性与共线性做了衍生变量，但是遇到共线性的最优的处理结果</a:t>
            </a:r>
            <a:r>
              <a:rPr lang="zh-CN" altLang="en-US" dirty="0" smtClean="0">
                <a:solidFill>
                  <a:srgbClr val="FFC000"/>
                </a:solidFill>
              </a:rPr>
              <a:t>是添加衍生</a:t>
            </a:r>
            <a:r>
              <a:rPr lang="zh-CN" altLang="en-US" dirty="0">
                <a:solidFill>
                  <a:srgbClr val="FFC000"/>
                </a:solidFill>
              </a:rPr>
              <a:t>变量还是删除数据，我们探究的不够深入；在做模型构建的部分，使用模型不够多，最后预测出来的结果不够精确，没有达到我们想要的效果。</a:t>
            </a:r>
          </a:p>
          <a:p>
            <a:endParaRPr lang="zh-CN" altLang="en-US" dirty="0">
              <a:solidFill>
                <a:srgbClr val="FFC000"/>
              </a:solidFill>
            </a:endParaRPr>
          </a:p>
          <a:p>
            <a:r>
              <a:rPr lang="zh-CN" altLang="en-US" dirty="0">
                <a:solidFill>
                  <a:srgbClr val="FFC000"/>
                </a:solidFill>
              </a:rPr>
              <a:t/>
            </a:r>
            <a:br>
              <a:rPr lang="zh-CN" altLang="en-US" dirty="0">
                <a:solidFill>
                  <a:srgbClr val="FFC000"/>
                </a:solidFill>
              </a:rPr>
            </a:br>
            <a:endParaRPr lang="zh-CN" altLang="en-US" dirty="0">
              <a:solidFill>
                <a:srgbClr val="FFC000"/>
              </a:solidFill>
            </a:endParaRPr>
          </a:p>
        </p:txBody>
      </p:sp>
      <p:sp>
        <p:nvSpPr>
          <p:cNvPr id="8" name="圆角矩形 7"/>
          <p:cNvSpPr/>
          <p:nvPr/>
        </p:nvSpPr>
        <p:spPr bwMode="auto">
          <a:xfrm>
            <a:off x="552447" y="5261588"/>
            <a:ext cx="11093011" cy="922524"/>
          </a:xfrm>
          <a:prstGeom prst="roundRect">
            <a:avLst>
              <a:gd name="adj" fmla="val 3926"/>
            </a:avLst>
          </a:prstGeom>
          <a:solidFill>
            <a:schemeClr val="tx1">
              <a:lumMod val="75000"/>
              <a:lumOff val="25000"/>
              <a:alpha val="50000"/>
            </a:schemeClr>
          </a:solidFill>
          <a:ln w="38100" cap="flat" cmpd="sng" algn="ctr">
            <a:solidFill>
              <a:schemeClr val="tx1">
                <a:lumMod val="65000"/>
                <a:lumOff val="3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zh-CN" altLang="en-US" dirty="0" smtClean="0">
                <a:solidFill>
                  <a:srgbClr val="FFC000"/>
                </a:solidFill>
              </a:rPr>
              <a:t>        </a:t>
            </a:r>
            <a:r>
              <a:rPr lang="zh-CN" altLang="en-US" sz="2000" dirty="0" smtClean="0">
                <a:solidFill>
                  <a:srgbClr val="FFC000"/>
                </a:solidFill>
              </a:rPr>
              <a:t>项目</a:t>
            </a:r>
            <a:r>
              <a:rPr lang="zh-CN" altLang="en-US" sz="2000" dirty="0">
                <a:solidFill>
                  <a:srgbClr val="FFC000"/>
                </a:solidFill>
              </a:rPr>
              <a:t>心得</a:t>
            </a:r>
            <a:r>
              <a:rPr lang="zh-CN" altLang="en-US" dirty="0">
                <a:solidFill>
                  <a:srgbClr val="FFC000"/>
                </a:solidFill>
              </a:rPr>
              <a:t>：在做项目的过程中遇到了很多问题，也学习到了很多的知识，在具体的实战上我们还有许多不足的地方，针对以上的问题在以后的学习的过程中我们会不断的深入学习修正。</a:t>
            </a:r>
          </a:p>
          <a:p>
            <a:r>
              <a:rPr lang="zh-CN" altLang="en-US" dirty="0">
                <a:solidFill>
                  <a:srgbClr val="FFC000"/>
                </a:solidFill>
              </a:rPr>
              <a:t/>
            </a:r>
            <a:br>
              <a:rPr lang="zh-CN" altLang="en-US" dirty="0">
                <a:solidFill>
                  <a:srgbClr val="FFC000"/>
                </a:solidFill>
              </a:rPr>
            </a:br>
            <a:endParaRPr lang="zh-CN" altLang="en-US" dirty="0">
              <a:solidFill>
                <a:srgbClr val="FFC000"/>
              </a:solidFill>
            </a:endParaRPr>
          </a:p>
        </p:txBody>
      </p:sp>
    </p:spTree>
    <p:extLst>
      <p:ext uri="{BB962C8B-B14F-4D97-AF65-F5344CB8AC3E}">
        <p14:creationId xmlns:p14="http://schemas.microsoft.com/office/powerpoint/2010/main" val="216220907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000"/>
                                        <p:tgtEl>
                                          <p:spTgt spid="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1000"/>
                                        <p:tgtEl>
                                          <p:spTgt spid="7"/>
                                        </p:tgtEl>
                                      </p:cBhvr>
                                    </p:animEffect>
                                  </p:childTnLst>
                                </p:cTn>
                              </p:par>
                            </p:childTnLst>
                          </p:cTn>
                        </p:par>
                        <p:par>
                          <p:cTn id="16" fill="hold">
                            <p:stCondLst>
                              <p:cond delay="25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0" repeatCount="indefinite" fill="remove" display="0">
                  <p:stCondLst>
                    <p:cond delay="indefinite"/>
                  </p:stCondLst>
                  <p:endCondLst>
                    <p:cond evt="onStopAudio" delay="0">
                      <p:tgtEl>
                        <p:sldTgt/>
                      </p:tgtEl>
                    </p:cond>
                  </p:endCondLst>
                </p:cTn>
                <p:tgtEl>
                  <p:spTgt spid="9"/>
                </p:tgtEl>
              </p:cMediaNode>
            </p:audio>
          </p:childTnLst>
        </p:cTn>
      </p:par>
    </p:tnLst>
    <p:bldLst>
      <p:bldP spid="2"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537038" y="7572380"/>
            <a:ext cx="184730" cy="523220"/>
          </a:xfrm>
          <a:prstGeom prst="rect">
            <a:avLst/>
          </a:prstGeom>
          <a:solidFill>
            <a:srgbClr val="FFC000">
              <a:alpha val="55000"/>
            </a:srgbClr>
          </a:solid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dirty="0">
              <a:ln>
                <a:noFill/>
              </a:ln>
              <a:solidFill>
                <a:sysClr val="windowText" lastClr="000000"/>
              </a:solidFill>
              <a:effectLst/>
              <a:uLnTx/>
              <a:uFillTx/>
            </a:endParaRPr>
          </a:p>
        </p:txBody>
      </p:sp>
      <p:sp>
        <p:nvSpPr>
          <p:cNvPr id="14" name="文本框 3"/>
          <p:cNvSpPr txBox="1"/>
          <p:nvPr/>
        </p:nvSpPr>
        <p:spPr>
          <a:xfrm>
            <a:off x="1489612" y="1940695"/>
            <a:ext cx="9212778" cy="1446550"/>
          </a:xfrm>
          <a:prstGeom prst="rect">
            <a:avLst/>
          </a:prstGeom>
          <a:noFill/>
        </p:spPr>
        <p:txBody>
          <a:bodyPr wrap="none" rtlCol="0">
            <a:spAutoFit/>
          </a:bodyPr>
          <a:lstStyle/>
          <a:p>
            <a:pPr lvl="0" algn="ctr">
              <a:defRPr/>
            </a:pPr>
            <a:r>
              <a:rPr lang="zh-CN" altLang="en-US" sz="8800" b="1" kern="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非常感谢您的聆听</a:t>
            </a:r>
            <a:endParaRPr lang="en-US" altLang="zh-CN" sz="8800" b="1" kern="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矩形 14"/>
          <p:cNvSpPr/>
          <p:nvPr/>
        </p:nvSpPr>
        <p:spPr>
          <a:xfrm>
            <a:off x="5228667" y="3558210"/>
            <a:ext cx="1308371" cy="369332"/>
          </a:xfrm>
          <a:prstGeom prst="rect">
            <a:avLst/>
          </a:prstGeom>
          <a:solidFill>
            <a:srgbClr val="FFC000">
              <a:alpha val="55000"/>
            </a:srgbClr>
          </a:solidFill>
        </p:spPr>
        <p:txBody>
          <a:bodyPr wrap="none">
            <a:spAutoFit/>
          </a:bodyPr>
          <a:lstStyle/>
          <a:p>
            <a:pPr lvl="0" algn="ctr">
              <a:defRPr/>
            </a:pPr>
            <a:r>
              <a:rPr lang="en-US" altLang="zh-CN" kern="0" dirty="0">
                <a:solidFill>
                  <a:sysClr val="windowText" lastClr="000000"/>
                </a:solidFill>
              </a:rPr>
              <a:t>THANK YOU</a:t>
            </a:r>
          </a:p>
        </p:txBody>
      </p:sp>
    </p:spTree>
    <p:extLst>
      <p:ext uri="{BB962C8B-B14F-4D97-AF65-F5344CB8AC3E}">
        <p14:creationId xmlns:p14="http://schemas.microsoft.com/office/powerpoint/2010/main" val="412742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700">
                                          <p:stCondLst>
                                            <p:cond delay="0"/>
                                          </p:stCondLst>
                                        </p:cTn>
                                        <p:tgtEl>
                                          <p:spTgt spid="14"/>
                                        </p:tgtEl>
                                      </p:cBhvr>
                                    </p:animEffect>
                                    <p:animScale>
                                      <p:cBhvr>
                                        <p:cTn id="8" dur="700" fill="hold">
                                          <p:stCondLst>
                                            <p:cond delay="0"/>
                                          </p:stCondLst>
                                        </p:cTn>
                                        <p:tgtEl>
                                          <p:spTgt spid="14"/>
                                        </p:tgtEl>
                                      </p:cBhvr>
                                      <p:from x="150000" y="150000"/>
                                      <p:to x="100000" y="100000"/>
                                    </p:animScale>
                                    <p:anim to="" calcmode="lin" valueType="num">
                                      <p:cBhvr>
                                        <p:cTn id="9" dur="700" fill="hold">
                                          <p:stCondLst>
                                            <p:cond delay="0"/>
                                          </p:stCondLst>
                                        </p:cTn>
                                        <p:tgtEl>
                                          <p:spTgt spid="14"/>
                                        </p:tgtEl>
                                        <p:attrNameLst>
                                          <p:attrName>ppt_x</p:attrName>
                                        </p:attrNameLst>
                                      </p:cBhvr>
                                      <p:tavLst>
                                        <p:tav tm="0">
                                          <p:val>
                                            <p:strVal val="#ppt_x+sin(rand(10))/10"/>
                                          </p:val>
                                        </p:tav>
                                        <p:tav tm="100000">
                                          <p:val>
                                            <p:strVal val="#ppt_x"/>
                                          </p:val>
                                        </p:tav>
                                      </p:tavLst>
                                    </p:anim>
                                    <p:anim to="" calcmode="lin" valueType="num">
                                      <p:cBhvr>
                                        <p:cTn id="10" dur="700" fill="hold">
                                          <p:stCondLst>
                                            <p:cond delay="0"/>
                                          </p:stCondLst>
                                        </p:cTn>
                                        <p:tgtEl>
                                          <p:spTgt spid="14"/>
                                        </p:tgtEl>
                                        <p:attrNameLst>
                                          <p:attrName>ppt_y</p:attrName>
                                        </p:attrNameLst>
                                      </p:cBhvr>
                                      <p:tavLst>
                                        <p:tav tm="0">
                                          <p:val>
                                            <p:strVal val="#ppt_y+sin(rand(10))/10"/>
                                          </p:val>
                                        </p:tav>
                                        <p:tav tm="100000">
                                          <p:val>
                                            <p:strVal val="#ppt_y"/>
                                          </p:val>
                                        </p:tav>
                                      </p:tavLst>
                                    </p:anim>
                                  </p:childTnLst>
                                </p:cTn>
                              </p:par>
                            </p:childTnLst>
                          </p:cTn>
                        </p:par>
                        <p:par>
                          <p:cTn id="11" fill="hold">
                            <p:stCondLst>
                              <p:cond delay="749"/>
                            </p:stCondLst>
                            <p:childTnLst>
                              <p:par>
                                <p:cTn id="12" presetID="0" presetClass="entr" presetSubtype="0" fill="hold" grpId="0" nodeType="afterEffect">
                                  <p:stCondLst>
                                    <p:cond delay="0"/>
                                  </p:stCondLst>
                                  <p:iterate type="lt">
                                    <p:tmPct val="1000"/>
                                  </p:iterate>
                                  <p:childTnLst>
                                    <p:set>
                                      <p:cBhvr>
                                        <p:cTn id="13" dur="1" fill="hold">
                                          <p:stCondLst>
                                            <p:cond delay="0"/>
                                          </p:stCondLst>
                                        </p:cTn>
                                        <p:tgtEl>
                                          <p:spTgt spid="15"/>
                                        </p:tgtEl>
                                        <p:attrNameLst>
                                          <p:attrName>style.visibility</p:attrName>
                                        </p:attrNameLst>
                                      </p:cBhvr>
                                      <p:to>
                                        <p:strVal val="visible"/>
                                      </p:to>
                                    </p:set>
                                    <p:animEffect transition="in" filter="fade">
                                      <p:cBhvr>
                                        <p:cTn id="14" dur="700">
                                          <p:stCondLst>
                                            <p:cond delay="0"/>
                                          </p:stCondLst>
                                        </p:cTn>
                                        <p:tgtEl>
                                          <p:spTgt spid="15"/>
                                        </p:tgtEl>
                                      </p:cBhvr>
                                    </p:animEffect>
                                    <p:animScale>
                                      <p:cBhvr>
                                        <p:cTn id="15" dur="700" fill="hold">
                                          <p:stCondLst>
                                            <p:cond delay="0"/>
                                          </p:stCondLst>
                                        </p:cTn>
                                        <p:tgtEl>
                                          <p:spTgt spid="15"/>
                                        </p:tgtEl>
                                      </p:cBhvr>
                                      <p:from x="150000" y="150000"/>
                                      <p:to x="100000" y="100000"/>
                                    </p:animScale>
                                    <p:anim to="" calcmode="lin" valueType="num">
                                      <p:cBhvr>
                                        <p:cTn id="16" dur="700" fill="hold">
                                          <p:stCondLst>
                                            <p:cond delay="0"/>
                                          </p:stCondLst>
                                        </p:cTn>
                                        <p:tgtEl>
                                          <p:spTgt spid="15"/>
                                        </p:tgtEl>
                                        <p:attrNameLst>
                                          <p:attrName>ppt_x</p:attrName>
                                        </p:attrNameLst>
                                      </p:cBhvr>
                                      <p:tavLst>
                                        <p:tav tm="0">
                                          <p:val>
                                            <p:strVal val="#ppt_x+sin(rand(10))/10"/>
                                          </p:val>
                                        </p:tav>
                                        <p:tav tm="100000">
                                          <p:val>
                                            <p:strVal val="#ppt_x"/>
                                          </p:val>
                                        </p:tav>
                                      </p:tavLst>
                                    </p:anim>
                                    <p:anim to="" calcmode="lin" valueType="num">
                                      <p:cBhvr>
                                        <p:cTn id="17" dur="700" fill="hold">
                                          <p:stCondLst>
                                            <p:cond delay="0"/>
                                          </p:stCondLst>
                                        </p:cTn>
                                        <p:tgtEl>
                                          <p:spTgt spid="15"/>
                                        </p:tgtEl>
                                        <p:attrNameLst>
                                          <p:attrName>ppt_y</p:attrName>
                                        </p:attrNameLst>
                                      </p:cBhvr>
                                      <p:tavLst>
                                        <p:tav tm="0">
                                          <p:val>
                                            <p:strVal val="#ppt_y+sin(rand(10))/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Freeform 13"/>
          <p:cNvSpPr>
            <a:spLocks/>
          </p:cNvSpPr>
          <p:nvPr/>
        </p:nvSpPr>
        <p:spPr bwMode="auto">
          <a:xfrm>
            <a:off x="0" y="1810509"/>
            <a:ext cx="1949003" cy="2792175"/>
          </a:xfrm>
          <a:custGeom>
            <a:avLst/>
            <a:gdLst>
              <a:gd name="T0" fmla="*/ 2055 w 2055"/>
              <a:gd name="T1" fmla="*/ 3548 h 3548"/>
              <a:gd name="T2" fmla="*/ 0 w 2055"/>
              <a:gd name="T3" fmla="*/ 3548 h 3548"/>
              <a:gd name="T4" fmla="*/ 0 w 2055"/>
              <a:gd name="T5" fmla="*/ 0 h 3548"/>
              <a:gd name="T6" fmla="*/ 2055 w 2055"/>
              <a:gd name="T7" fmla="*/ 0 h 3548"/>
              <a:gd name="T8" fmla="*/ 959 w 2055"/>
              <a:gd name="T9" fmla="*/ 1774 h 3548"/>
              <a:gd name="T10" fmla="*/ 2055 w 2055"/>
              <a:gd name="T11" fmla="*/ 3548 h 3548"/>
            </a:gdLst>
            <a:ahLst/>
            <a:cxnLst>
              <a:cxn ang="0">
                <a:pos x="T0" y="T1"/>
              </a:cxn>
              <a:cxn ang="0">
                <a:pos x="T2" y="T3"/>
              </a:cxn>
              <a:cxn ang="0">
                <a:pos x="T4" y="T5"/>
              </a:cxn>
              <a:cxn ang="0">
                <a:pos x="T6" y="T7"/>
              </a:cxn>
              <a:cxn ang="0">
                <a:pos x="T8" y="T9"/>
              </a:cxn>
              <a:cxn ang="0">
                <a:pos x="T10" y="T11"/>
              </a:cxn>
            </a:cxnLst>
            <a:rect l="0" t="0" r="r" b="b"/>
            <a:pathLst>
              <a:path w="2055" h="3548">
                <a:moveTo>
                  <a:pt x="2055" y="3548"/>
                </a:moveTo>
                <a:lnTo>
                  <a:pt x="0" y="3548"/>
                </a:lnTo>
                <a:lnTo>
                  <a:pt x="0" y="0"/>
                </a:lnTo>
                <a:lnTo>
                  <a:pt x="2055" y="0"/>
                </a:lnTo>
                <a:cubicBezTo>
                  <a:pt x="1407" y="317"/>
                  <a:pt x="959" y="992"/>
                  <a:pt x="959" y="1774"/>
                </a:cubicBezTo>
                <a:cubicBezTo>
                  <a:pt x="959" y="2555"/>
                  <a:pt x="1407" y="3231"/>
                  <a:pt x="2055" y="3548"/>
                </a:cubicBezTo>
                <a:close/>
              </a:path>
            </a:pathLst>
          </a:custGeom>
          <a:solidFill>
            <a:srgbClr val="92710E">
              <a:alpha val="50000"/>
            </a:srgbClr>
          </a:solidFill>
          <a:ln>
            <a:noFill/>
          </a:ln>
          <a:extLst/>
        </p:spPr>
        <p:txBody>
          <a:bodyPr vert="horz" wrap="square" lIns="108816" tIns="54408" rIns="108816" bIns="5440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solidFill>
              <a:effectLst/>
              <a:uLnTx/>
              <a:uFillTx/>
              <a:ea typeface="微软雅黑" pitchFamily="34" charset="-122"/>
            </a:endParaRPr>
          </a:p>
        </p:txBody>
      </p:sp>
      <p:sp>
        <p:nvSpPr>
          <p:cNvPr id="74" name="Freeform 19"/>
          <p:cNvSpPr>
            <a:spLocks/>
          </p:cNvSpPr>
          <p:nvPr/>
        </p:nvSpPr>
        <p:spPr bwMode="auto">
          <a:xfrm>
            <a:off x="2964823" y="-115410"/>
            <a:ext cx="2346435" cy="6992776"/>
          </a:xfrm>
          <a:custGeom>
            <a:avLst/>
            <a:gdLst>
              <a:gd name="T0" fmla="*/ 0 w 1703"/>
              <a:gd name="T1" fmla="*/ 0 h 9079"/>
              <a:gd name="T2" fmla="*/ 1703 w 1703"/>
              <a:gd name="T3" fmla="*/ 4539 h 9079"/>
              <a:gd name="T4" fmla="*/ 0 w 1703"/>
              <a:gd name="T5" fmla="*/ 9079 h 9079"/>
            </a:gdLst>
            <a:ahLst/>
            <a:cxnLst>
              <a:cxn ang="0">
                <a:pos x="T0" y="T1"/>
              </a:cxn>
              <a:cxn ang="0">
                <a:pos x="T2" y="T3"/>
              </a:cxn>
              <a:cxn ang="0">
                <a:pos x="T4" y="T5"/>
              </a:cxn>
            </a:cxnLst>
            <a:rect l="0" t="0" r="r" b="b"/>
            <a:pathLst>
              <a:path w="1703" h="9079">
                <a:moveTo>
                  <a:pt x="0" y="0"/>
                </a:moveTo>
                <a:cubicBezTo>
                  <a:pt x="1060" y="1213"/>
                  <a:pt x="1703" y="2801"/>
                  <a:pt x="1703" y="4539"/>
                </a:cubicBezTo>
                <a:cubicBezTo>
                  <a:pt x="1703" y="6277"/>
                  <a:pt x="1060" y="7865"/>
                  <a:pt x="0" y="9079"/>
                </a:cubicBezTo>
              </a:path>
            </a:pathLst>
          </a:custGeom>
          <a:noFill/>
          <a:ln w="19050" cap="flat">
            <a:solidFill>
              <a:schemeClr val="tx1">
                <a:lumMod val="75000"/>
                <a:lumOff val="25000"/>
              </a:schemeClr>
            </a:solidFill>
            <a:prstDash val="sysDash"/>
            <a:miter lim="800000"/>
            <a:headEnd/>
            <a:tailEnd/>
          </a:ln>
          <a:extLst/>
        </p:spPr>
        <p:txBody>
          <a:bodyPr vert="horz" wrap="square" lIns="108816" tIns="54408" rIns="108816" bIns="5440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solidFill>
              <a:effectLst/>
              <a:uLnTx/>
              <a:uFillTx/>
              <a:ea typeface="微软雅黑" pitchFamily="34" charset="-122"/>
            </a:endParaRPr>
          </a:p>
        </p:txBody>
      </p:sp>
      <p:sp>
        <p:nvSpPr>
          <p:cNvPr id="76" name="椭圆 75"/>
          <p:cNvSpPr>
            <a:spLocks noChangeAspect="1"/>
          </p:cNvSpPr>
          <p:nvPr/>
        </p:nvSpPr>
        <p:spPr bwMode="auto">
          <a:xfrm>
            <a:off x="4102561" y="543355"/>
            <a:ext cx="767867" cy="729541"/>
          </a:xfrm>
          <a:prstGeom prst="ellipse">
            <a:avLst/>
          </a:prstGeom>
          <a:noFill/>
          <a:ln w="19050" cap="flat" cmpd="sng" algn="ctr">
            <a:solidFill>
              <a:schemeClr val="tx1">
                <a:lumMod val="50000"/>
                <a:lumOff val="50000"/>
              </a:schemeClr>
            </a:solid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marL="0" marR="0" lvl="0" indent="0" defTabSz="1088163"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C000"/>
              </a:solidFill>
              <a:effectLst/>
              <a:uLnTx/>
              <a:uFillTx/>
              <a:ea typeface="微软雅黑" pitchFamily="34" charset="-122"/>
            </a:endParaRPr>
          </a:p>
        </p:txBody>
      </p:sp>
      <p:sp>
        <p:nvSpPr>
          <p:cNvPr id="77" name="椭圆 76"/>
          <p:cNvSpPr>
            <a:spLocks noChangeAspect="1"/>
          </p:cNvSpPr>
          <p:nvPr/>
        </p:nvSpPr>
        <p:spPr bwMode="auto">
          <a:xfrm>
            <a:off x="4667966" y="1308385"/>
            <a:ext cx="767867" cy="729541"/>
          </a:xfrm>
          <a:prstGeom prst="ellipse">
            <a:avLst/>
          </a:prstGeom>
          <a:noFill/>
          <a:ln w="19050" cap="flat" cmpd="sng" algn="ctr">
            <a:solidFill>
              <a:schemeClr val="tx1">
                <a:lumMod val="50000"/>
                <a:lumOff val="50000"/>
              </a:schemeClr>
            </a:solid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marL="0" marR="0" lvl="0" indent="0" defTabSz="1088163"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C000"/>
              </a:solidFill>
              <a:effectLst/>
              <a:uLnTx/>
              <a:uFillTx/>
              <a:ea typeface="微软雅黑" pitchFamily="34" charset="-122"/>
            </a:endParaRPr>
          </a:p>
        </p:txBody>
      </p:sp>
      <p:sp>
        <p:nvSpPr>
          <p:cNvPr id="78" name="椭圆 77"/>
          <p:cNvSpPr>
            <a:spLocks noChangeAspect="1"/>
          </p:cNvSpPr>
          <p:nvPr/>
        </p:nvSpPr>
        <p:spPr bwMode="auto">
          <a:xfrm>
            <a:off x="4976978" y="2162490"/>
            <a:ext cx="767867" cy="729541"/>
          </a:xfrm>
          <a:prstGeom prst="ellipse">
            <a:avLst/>
          </a:prstGeom>
          <a:noFill/>
          <a:ln w="19050" cap="flat" cmpd="sng" algn="ctr">
            <a:solidFill>
              <a:schemeClr val="tx1">
                <a:lumMod val="50000"/>
                <a:lumOff val="50000"/>
              </a:schemeClr>
            </a:solid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marL="0" marR="0" lvl="0" indent="0" defTabSz="1088163"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C000"/>
              </a:solidFill>
              <a:effectLst/>
              <a:uLnTx/>
              <a:uFillTx/>
              <a:ea typeface="微软雅黑" pitchFamily="34" charset="-122"/>
            </a:endParaRPr>
          </a:p>
        </p:txBody>
      </p:sp>
      <p:sp>
        <p:nvSpPr>
          <p:cNvPr id="79" name="椭圆 78"/>
          <p:cNvSpPr>
            <a:spLocks noChangeAspect="1"/>
          </p:cNvSpPr>
          <p:nvPr/>
        </p:nvSpPr>
        <p:spPr bwMode="auto">
          <a:xfrm>
            <a:off x="5044104" y="3075842"/>
            <a:ext cx="767867" cy="729541"/>
          </a:xfrm>
          <a:prstGeom prst="ellipse">
            <a:avLst/>
          </a:prstGeom>
          <a:noFill/>
          <a:ln w="19050" cap="flat" cmpd="sng" algn="ctr">
            <a:solidFill>
              <a:schemeClr val="tx1">
                <a:lumMod val="50000"/>
                <a:lumOff val="50000"/>
              </a:schemeClr>
            </a:solid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marL="0" marR="0" lvl="0" indent="0" defTabSz="1088163"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C000"/>
              </a:solidFill>
              <a:effectLst/>
              <a:uLnTx/>
              <a:uFillTx/>
              <a:ea typeface="微软雅黑" pitchFamily="34" charset="-122"/>
            </a:endParaRPr>
          </a:p>
        </p:txBody>
      </p:sp>
      <p:sp>
        <p:nvSpPr>
          <p:cNvPr id="80" name="椭圆 79"/>
          <p:cNvSpPr>
            <a:spLocks noChangeAspect="1"/>
          </p:cNvSpPr>
          <p:nvPr/>
        </p:nvSpPr>
        <p:spPr bwMode="auto">
          <a:xfrm>
            <a:off x="4642697" y="3897710"/>
            <a:ext cx="767867" cy="729541"/>
          </a:xfrm>
          <a:prstGeom prst="ellipse">
            <a:avLst/>
          </a:prstGeom>
          <a:noFill/>
          <a:ln w="19050" cap="flat" cmpd="sng" algn="ctr">
            <a:solidFill>
              <a:schemeClr val="tx1">
                <a:lumMod val="50000"/>
                <a:lumOff val="50000"/>
              </a:schemeClr>
            </a:solid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marL="0" marR="0" lvl="0" indent="0" defTabSz="1088163"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C000"/>
              </a:solidFill>
              <a:effectLst/>
              <a:uLnTx/>
              <a:uFillTx/>
              <a:ea typeface="微软雅黑" pitchFamily="34" charset="-122"/>
            </a:endParaRPr>
          </a:p>
        </p:txBody>
      </p:sp>
      <p:sp>
        <p:nvSpPr>
          <p:cNvPr id="82" name="圆角矩形 81"/>
          <p:cNvSpPr/>
          <p:nvPr/>
        </p:nvSpPr>
        <p:spPr bwMode="auto">
          <a:xfrm>
            <a:off x="5097099" y="629497"/>
            <a:ext cx="4556749" cy="608493"/>
          </a:xfrm>
          <a:prstGeom prst="roundRect">
            <a:avLst>
              <a:gd name="adj" fmla="val 50000"/>
            </a:avLst>
          </a:prstGeom>
          <a:noFill/>
          <a:ln w="19050" cap="flat" cmpd="sng" algn="ctr">
            <a:solidFill>
              <a:schemeClr val="tx1">
                <a:lumMod val="50000"/>
                <a:lumOff val="50000"/>
              </a:schemeClr>
            </a:solid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marL="0" marR="0" lvl="0" indent="0" defTabSz="1088163"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solidFill>
              <a:effectLst/>
              <a:uLnTx/>
              <a:uFillTx/>
              <a:ea typeface="微软雅黑" pitchFamily="34" charset="-122"/>
            </a:endParaRPr>
          </a:p>
        </p:txBody>
      </p:sp>
      <p:sp>
        <p:nvSpPr>
          <p:cNvPr id="83" name="圆角矩形 82"/>
          <p:cNvSpPr/>
          <p:nvPr/>
        </p:nvSpPr>
        <p:spPr bwMode="auto">
          <a:xfrm>
            <a:off x="5642526" y="1401947"/>
            <a:ext cx="4300360" cy="608493"/>
          </a:xfrm>
          <a:prstGeom prst="roundRect">
            <a:avLst>
              <a:gd name="adj" fmla="val 50000"/>
            </a:avLst>
          </a:prstGeom>
          <a:noFill/>
          <a:ln w="19050" cap="flat" cmpd="sng" algn="ctr">
            <a:solidFill>
              <a:schemeClr val="tx1">
                <a:lumMod val="50000"/>
                <a:lumOff val="50000"/>
              </a:schemeClr>
            </a:solid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marL="0" marR="0" lvl="0" indent="0" defTabSz="1088163"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solidFill>
              <a:effectLst/>
              <a:uLnTx/>
              <a:uFillTx/>
              <a:ea typeface="微软雅黑" pitchFamily="34" charset="-122"/>
            </a:endParaRPr>
          </a:p>
        </p:txBody>
      </p:sp>
      <p:sp>
        <p:nvSpPr>
          <p:cNvPr id="84" name="圆角矩形 83"/>
          <p:cNvSpPr/>
          <p:nvPr/>
        </p:nvSpPr>
        <p:spPr bwMode="auto">
          <a:xfrm>
            <a:off x="5852750" y="2206683"/>
            <a:ext cx="4303190" cy="608493"/>
          </a:xfrm>
          <a:prstGeom prst="roundRect">
            <a:avLst>
              <a:gd name="adj" fmla="val 50000"/>
            </a:avLst>
          </a:prstGeom>
          <a:noFill/>
          <a:ln w="19050" cap="flat" cmpd="sng" algn="ctr">
            <a:solidFill>
              <a:schemeClr val="tx1">
                <a:lumMod val="50000"/>
                <a:lumOff val="50000"/>
              </a:schemeClr>
            </a:solid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marL="0" marR="0" lvl="0" indent="0" defTabSz="1088163"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solidFill>
              <a:effectLst/>
              <a:uLnTx/>
              <a:uFillTx/>
              <a:ea typeface="微软雅黑" pitchFamily="34" charset="-122"/>
            </a:endParaRPr>
          </a:p>
        </p:txBody>
      </p:sp>
      <p:sp>
        <p:nvSpPr>
          <p:cNvPr id="85" name="圆角矩形 84"/>
          <p:cNvSpPr/>
          <p:nvPr/>
        </p:nvSpPr>
        <p:spPr bwMode="auto">
          <a:xfrm>
            <a:off x="5967684" y="3160928"/>
            <a:ext cx="4556184" cy="608493"/>
          </a:xfrm>
          <a:prstGeom prst="roundRect">
            <a:avLst>
              <a:gd name="adj" fmla="val 50000"/>
            </a:avLst>
          </a:prstGeom>
          <a:noFill/>
          <a:ln w="19050" cap="flat" cmpd="sng" algn="ctr">
            <a:solidFill>
              <a:schemeClr val="tx1">
                <a:lumMod val="50000"/>
                <a:lumOff val="50000"/>
              </a:schemeClr>
            </a:solid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marL="0" marR="0" lvl="0" indent="0" defTabSz="1088163"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solidFill>
              <a:effectLst/>
              <a:uLnTx/>
              <a:uFillTx/>
              <a:ea typeface="微软雅黑" pitchFamily="34" charset="-122"/>
            </a:endParaRPr>
          </a:p>
        </p:txBody>
      </p:sp>
      <p:sp>
        <p:nvSpPr>
          <p:cNvPr id="86" name="圆角矩形 85"/>
          <p:cNvSpPr/>
          <p:nvPr/>
        </p:nvSpPr>
        <p:spPr bwMode="auto">
          <a:xfrm>
            <a:off x="5494020" y="4066785"/>
            <a:ext cx="5230100" cy="608493"/>
          </a:xfrm>
          <a:prstGeom prst="roundRect">
            <a:avLst>
              <a:gd name="adj" fmla="val 50000"/>
            </a:avLst>
          </a:prstGeom>
          <a:noFill/>
          <a:ln w="19050" cap="flat" cmpd="sng" algn="ctr">
            <a:solidFill>
              <a:schemeClr val="tx1">
                <a:lumMod val="50000"/>
                <a:lumOff val="50000"/>
              </a:schemeClr>
            </a:solid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marL="0" marR="0" lvl="0" indent="0" defTabSz="1088163"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solidFill>
              <a:effectLst/>
              <a:uLnTx/>
              <a:uFillTx/>
              <a:ea typeface="微软雅黑" pitchFamily="34" charset="-122"/>
            </a:endParaRPr>
          </a:p>
        </p:txBody>
      </p:sp>
      <p:sp>
        <p:nvSpPr>
          <p:cNvPr id="88" name="TextBox 87"/>
          <p:cNvSpPr txBox="1"/>
          <p:nvPr/>
        </p:nvSpPr>
        <p:spPr>
          <a:xfrm>
            <a:off x="5511930" y="642658"/>
            <a:ext cx="1809936" cy="540766"/>
          </a:xfrm>
          <a:prstGeom prst="rect">
            <a:avLst/>
          </a:prstGeom>
          <a:noFill/>
          <a:ln>
            <a:noFill/>
          </a:ln>
        </p:spPr>
        <p:txBody>
          <a:bodyPr wrap="none" lIns="108816" tIns="54408" rIns="108816" bIns="5440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b="0" i="0" u="none" strike="noStrike" kern="0" cap="none" spc="300" normalizeH="0" baseline="0" noProof="0" dirty="0" smtClean="0">
                <a:ln>
                  <a:noFill/>
                </a:ln>
                <a:solidFill>
                  <a:srgbClr val="FFC000"/>
                </a:solidFill>
                <a:effectLst/>
                <a:uLnTx/>
                <a:uFillTx/>
                <a:latin typeface="微软雅黑" pitchFamily="34" charset="-122"/>
                <a:ea typeface="微软雅黑" pitchFamily="34" charset="-122"/>
              </a:rPr>
              <a:t>数据探索</a:t>
            </a:r>
            <a:endParaRPr kumimoji="0" lang="zh-CN" altLang="en-US" sz="2800" b="0" i="0" u="none" strike="noStrike" kern="0" cap="none" spc="300" normalizeH="0" baseline="0" noProof="0" dirty="0">
              <a:ln>
                <a:noFill/>
              </a:ln>
              <a:solidFill>
                <a:srgbClr val="FFC000"/>
              </a:solidFill>
              <a:effectLst/>
              <a:uLnTx/>
              <a:uFillTx/>
              <a:latin typeface="微软雅黑" pitchFamily="34" charset="-122"/>
              <a:ea typeface="微软雅黑" pitchFamily="34" charset="-122"/>
            </a:endParaRPr>
          </a:p>
        </p:txBody>
      </p:sp>
      <p:sp>
        <p:nvSpPr>
          <p:cNvPr id="89" name="TextBox 88"/>
          <p:cNvSpPr txBox="1"/>
          <p:nvPr/>
        </p:nvSpPr>
        <p:spPr>
          <a:xfrm>
            <a:off x="6025228" y="1404474"/>
            <a:ext cx="1809936" cy="540766"/>
          </a:xfrm>
          <a:prstGeom prst="rect">
            <a:avLst/>
          </a:prstGeom>
          <a:noFill/>
          <a:ln>
            <a:noFill/>
          </a:ln>
        </p:spPr>
        <p:txBody>
          <a:bodyPr wrap="none" lIns="108816" tIns="54408" rIns="108816" bIns="5440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b="0" i="0" u="none" strike="noStrike" kern="0" cap="none" spc="300" normalizeH="0" baseline="0" noProof="0" dirty="0" smtClean="0">
                <a:ln>
                  <a:noFill/>
                </a:ln>
                <a:solidFill>
                  <a:srgbClr val="FFC000"/>
                </a:solidFill>
                <a:effectLst/>
                <a:uLnTx/>
                <a:uFillTx/>
                <a:latin typeface="微软雅黑" pitchFamily="34" charset="-122"/>
                <a:ea typeface="微软雅黑" pitchFamily="34" charset="-122"/>
              </a:rPr>
              <a:t>数据</a:t>
            </a:r>
            <a:r>
              <a:rPr lang="zh-CN" altLang="en-US" sz="2800" kern="0" spc="300" dirty="0" smtClean="0">
                <a:solidFill>
                  <a:srgbClr val="FFC000"/>
                </a:solidFill>
                <a:latin typeface="微软雅黑" pitchFamily="34" charset="-122"/>
                <a:ea typeface="微软雅黑" pitchFamily="34" charset="-122"/>
              </a:rPr>
              <a:t>处理</a:t>
            </a:r>
            <a:endParaRPr kumimoji="0" lang="zh-CN" altLang="en-US" sz="2800" b="0" i="0" u="none" strike="noStrike" kern="0" cap="none" spc="300" normalizeH="0" baseline="0" noProof="0" dirty="0">
              <a:ln>
                <a:noFill/>
              </a:ln>
              <a:solidFill>
                <a:srgbClr val="FFC000"/>
              </a:solidFill>
              <a:effectLst/>
              <a:uLnTx/>
              <a:uFillTx/>
              <a:latin typeface="微软雅黑" pitchFamily="34" charset="-122"/>
              <a:ea typeface="微软雅黑" pitchFamily="34" charset="-122"/>
            </a:endParaRPr>
          </a:p>
        </p:txBody>
      </p:sp>
      <p:sp>
        <p:nvSpPr>
          <p:cNvPr id="90" name="TextBox 89"/>
          <p:cNvSpPr txBox="1"/>
          <p:nvPr/>
        </p:nvSpPr>
        <p:spPr>
          <a:xfrm>
            <a:off x="6177766" y="2221238"/>
            <a:ext cx="3002570" cy="540766"/>
          </a:xfrm>
          <a:prstGeom prst="rect">
            <a:avLst/>
          </a:prstGeom>
          <a:noFill/>
          <a:ln>
            <a:noFill/>
          </a:ln>
        </p:spPr>
        <p:txBody>
          <a:bodyPr wrap="none" lIns="108816" tIns="54408" rIns="108816" bIns="5440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kern="0" spc="300" dirty="0">
                <a:solidFill>
                  <a:srgbClr val="FFC000"/>
                </a:solidFill>
                <a:latin typeface="微软雅黑" pitchFamily="34" charset="-122"/>
                <a:ea typeface="微软雅黑" pitchFamily="34" charset="-122"/>
              </a:rPr>
              <a:t>数据</a:t>
            </a:r>
            <a:r>
              <a:rPr lang="zh-CN" altLang="en-US" sz="2800" kern="0" spc="300" dirty="0" smtClean="0">
                <a:solidFill>
                  <a:srgbClr val="FFC000"/>
                </a:solidFill>
                <a:latin typeface="微软雅黑" pitchFamily="34" charset="-122"/>
                <a:ea typeface="微软雅黑" pitchFamily="34" charset="-122"/>
              </a:rPr>
              <a:t>流水线处理</a:t>
            </a:r>
            <a:endParaRPr kumimoji="0" lang="zh-CN" altLang="en-US" sz="2800" b="0" i="0" u="none" strike="noStrike" kern="0" cap="none" spc="300" normalizeH="0" baseline="0" noProof="0" dirty="0">
              <a:ln>
                <a:noFill/>
              </a:ln>
              <a:solidFill>
                <a:srgbClr val="FFC000"/>
              </a:solidFill>
              <a:effectLst/>
              <a:uLnTx/>
              <a:uFillTx/>
              <a:latin typeface="微软雅黑" pitchFamily="34" charset="-122"/>
              <a:ea typeface="微软雅黑" pitchFamily="34" charset="-122"/>
            </a:endParaRPr>
          </a:p>
        </p:txBody>
      </p:sp>
      <p:sp>
        <p:nvSpPr>
          <p:cNvPr id="91" name="TextBox 90"/>
          <p:cNvSpPr txBox="1"/>
          <p:nvPr/>
        </p:nvSpPr>
        <p:spPr>
          <a:xfrm>
            <a:off x="6402598" y="3174087"/>
            <a:ext cx="1809936" cy="540766"/>
          </a:xfrm>
          <a:prstGeom prst="rect">
            <a:avLst/>
          </a:prstGeom>
          <a:noFill/>
          <a:ln>
            <a:noFill/>
          </a:ln>
        </p:spPr>
        <p:txBody>
          <a:bodyPr wrap="none" lIns="108816" tIns="54408" rIns="108816" bIns="5440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kern="0" spc="300" dirty="0">
                <a:solidFill>
                  <a:srgbClr val="FFC000"/>
                </a:solidFill>
                <a:latin typeface="微软雅黑" pitchFamily="34" charset="-122"/>
                <a:ea typeface="微软雅黑" pitchFamily="34" charset="-122"/>
              </a:rPr>
              <a:t>构建模型</a:t>
            </a:r>
            <a:endParaRPr kumimoji="0" lang="zh-CN" altLang="en-US" sz="2800" b="0" i="0" u="none" strike="noStrike" kern="0" cap="none" spc="300" normalizeH="0" baseline="0" noProof="0" dirty="0">
              <a:ln>
                <a:noFill/>
              </a:ln>
              <a:solidFill>
                <a:srgbClr val="FFC000"/>
              </a:solidFill>
              <a:effectLst/>
              <a:uLnTx/>
              <a:uFillTx/>
              <a:latin typeface="微软雅黑" pitchFamily="34" charset="-122"/>
              <a:ea typeface="微软雅黑" pitchFamily="34" charset="-122"/>
            </a:endParaRPr>
          </a:p>
        </p:txBody>
      </p:sp>
      <p:sp>
        <p:nvSpPr>
          <p:cNvPr id="92" name="TextBox 91"/>
          <p:cNvSpPr txBox="1"/>
          <p:nvPr/>
        </p:nvSpPr>
        <p:spPr>
          <a:xfrm>
            <a:off x="5929642" y="4082893"/>
            <a:ext cx="1809936" cy="540766"/>
          </a:xfrm>
          <a:prstGeom prst="rect">
            <a:avLst/>
          </a:prstGeom>
          <a:noFill/>
          <a:ln>
            <a:noFill/>
          </a:ln>
        </p:spPr>
        <p:txBody>
          <a:bodyPr wrap="none" lIns="108816" tIns="54408" rIns="108816" bIns="5440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b="0" i="0" u="none" strike="noStrike" kern="0" cap="none" spc="300" normalizeH="0" baseline="0" noProof="0" dirty="0" smtClean="0">
                <a:ln>
                  <a:noFill/>
                </a:ln>
                <a:solidFill>
                  <a:srgbClr val="FFC000"/>
                </a:solidFill>
                <a:effectLst/>
                <a:uLnTx/>
                <a:uFillTx/>
                <a:latin typeface="微软雅黑" pitchFamily="34" charset="-122"/>
                <a:ea typeface="微软雅黑" pitchFamily="34" charset="-122"/>
              </a:rPr>
              <a:t>优化模型</a:t>
            </a:r>
            <a:endParaRPr kumimoji="0" lang="zh-CN" altLang="en-US" sz="2800" b="0" i="0" u="none" strike="noStrike" kern="0" cap="none" spc="300" normalizeH="0" baseline="0" noProof="0" dirty="0">
              <a:ln>
                <a:noFill/>
              </a:ln>
              <a:solidFill>
                <a:srgbClr val="FFC000"/>
              </a:solidFill>
              <a:effectLst/>
              <a:uLnTx/>
              <a:uFillTx/>
              <a:latin typeface="微软雅黑" pitchFamily="34" charset="-122"/>
              <a:ea typeface="微软雅黑" pitchFamily="34" charset="-122"/>
            </a:endParaRPr>
          </a:p>
        </p:txBody>
      </p:sp>
      <p:sp>
        <p:nvSpPr>
          <p:cNvPr id="94" name="TextBox 93"/>
          <p:cNvSpPr txBox="1"/>
          <p:nvPr/>
        </p:nvSpPr>
        <p:spPr>
          <a:xfrm>
            <a:off x="4300642" y="568596"/>
            <a:ext cx="505092" cy="663876"/>
          </a:xfrm>
          <a:prstGeom prst="rect">
            <a:avLst/>
          </a:prstGeom>
          <a:noFill/>
          <a:ln>
            <a:noFill/>
          </a:ln>
        </p:spPr>
        <p:txBody>
          <a:bodyPr wrap="none" lIns="108816" tIns="54408" rIns="108816" bIns="5440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FC000"/>
                </a:solidFill>
                <a:effectLst/>
                <a:uLnTx/>
                <a:uFillTx/>
                <a:latin typeface="微软雅黑" pitchFamily="34" charset="-122"/>
                <a:ea typeface="微软雅黑" pitchFamily="34" charset="-122"/>
              </a:rPr>
              <a:t>1</a:t>
            </a:r>
            <a:endParaRPr kumimoji="0" lang="zh-CN" altLang="en-US" sz="36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sp>
        <p:nvSpPr>
          <p:cNvPr id="95" name="TextBox 94"/>
          <p:cNvSpPr txBox="1"/>
          <p:nvPr/>
        </p:nvSpPr>
        <p:spPr>
          <a:xfrm>
            <a:off x="4795060" y="1358048"/>
            <a:ext cx="505092" cy="663876"/>
          </a:xfrm>
          <a:prstGeom prst="rect">
            <a:avLst/>
          </a:prstGeom>
          <a:noFill/>
          <a:ln>
            <a:noFill/>
          </a:ln>
        </p:spPr>
        <p:txBody>
          <a:bodyPr wrap="none" lIns="108816" tIns="54408" rIns="108816" bIns="5440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FC000"/>
                </a:solidFill>
                <a:effectLst/>
                <a:uLnTx/>
                <a:uFillTx/>
                <a:latin typeface="微软雅黑" pitchFamily="34" charset="-122"/>
                <a:ea typeface="微软雅黑" pitchFamily="34" charset="-122"/>
              </a:rPr>
              <a:t>2</a:t>
            </a:r>
            <a:endParaRPr kumimoji="0" lang="zh-CN" altLang="en-US" sz="36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sp>
        <p:nvSpPr>
          <p:cNvPr id="96" name="TextBox 95"/>
          <p:cNvSpPr txBox="1"/>
          <p:nvPr/>
        </p:nvSpPr>
        <p:spPr>
          <a:xfrm>
            <a:off x="5133199" y="2173974"/>
            <a:ext cx="505092" cy="663876"/>
          </a:xfrm>
          <a:prstGeom prst="rect">
            <a:avLst/>
          </a:prstGeom>
          <a:noFill/>
          <a:ln>
            <a:noFill/>
          </a:ln>
        </p:spPr>
        <p:txBody>
          <a:bodyPr wrap="none" lIns="108816" tIns="54408" rIns="108816" bIns="5440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FC000"/>
                </a:solidFill>
                <a:effectLst/>
                <a:uLnTx/>
                <a:uFillTx/>
                <a:latin typeface="微软雅黑" pitchFamily="34" charset="-122"/>
                <a:ea typeface="微软雅黑" pitchFamily="34" charset="-122"/>
              </a:rPr>
              <a:t>3</a:t>
            </a:r>
            <a:endParaRPr kumimoji="0" lang="zh-CN" altLang="en-US" sz="36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sp>
        <p:nvSpPr>
          <p:cNvPr id="97" name="TextBox 96"/>
          <p:cNvSpPr txBox="1"/>
          <p:nvPr/>
        </p:nvSpPr>
        <p:spPr>
          <a:xfrm>
            <a:off x="5175757" y="3140982"/>
            <a:ext cx="505092" cy="663876"/>
          </a:xfrm>
          <a:prstGeom prst="rect">
            <a:avLst/>
          </a:prstGeom>
          <a:noFill/>
          <a:ln>
            <a:noFill/>
          </a:ln>
        </p:spPr>
        <p:txBody>
          <a:bodyPr wrap="none" lIns="108816" tIns="54408" rIns="108816" bIns="5440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FC000"/>
                </a:solidFill>
                <a:effectLst/>
                <a:uLnTx/>
                <a:uFillTx/>
                <a:latin typeface="微软雅黑" pitchFamily="34" charset="-122"/>
                <a:ea typeface="微软雅黑" pitchFamily="34" charset="-122"/>
              </a:rPr>
              <a:t>4</a:t>
            </a:r>
            <a:endParaRPr kumimoji="0" lang="zh-CN" altLang="en-US" sz="36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sp>
        <p:nvSpPr>
          <p:cNvPr id="98" name="TextBox 97"/>
          <p:cNvSpPr txBox="1"/>
          <p:nvPr/>
        </p:nvSpPr>
        <p:spPr>
          <a:xfrm>
            <a:off x="4662078" y="3925019"/>
            <a:ext cx="505092" cy="663876"/>
          </a:xfrm>
          <a:prstGeom prst="rect">
            <a:avLst/>
          </a:prstGeom>
          <a:noFill/>
          <a:ln>
            <a:noFill/>
          </a:ln>
        </p:spPr>
        <p:txBody>
          <a:bodyPr wrap="none" lIns="108816" tIns="54408" rIns="108816" bIns="5440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FC000"/>
                </a:solidFill>
                <a:effectLst/>
                <a:uLnTx/>
                <a:uFillTx/>
                <a:latin typeface="微软雅黑" pitchFamily="34" charset="-122"/>
                <a:ea typeface="微软雅黑" pitchFamily="34" charset="-122"/>
              </a:rPr>
              <a:t>5</a:t>
            </a:r>
            <a:endParaRPr kumimoji="0" lang="zh-CN" altLang="en-US" sz="36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sp>
        <p:nvSpPr>
          <p:cNvPr id="99" name="Oval 14"/>
          <p:cNvSpPr>
            <a:spLocks noChangeArrowheads="1"/>
          </p:cNvSpPr>
          <p:nvPr/>
        </p:nvSpPr>
        <p:spPr bwMode="auto">
          <a:xfrm>
            <a:off x="1257580" y="1995039"/>
            <a:ext cx="2471837" cy="2416829"/>
          </a:xfrm>
          <a:prstGeom prst="ellipse">
            <a:avLst/>
          </a:prstGeom>
          <a:solidFill>
            <a:srgbClr val="92710E">
              <a:alpha val="50000"/>
            </a:srgbClr>
          </a:solidFill>
          <a:ln>
            <a:noFill/>
          </a:ln>
          <a:extLst/>
        </p:spPr>
        <p:txBody>
          <a:bodyPr vert="horz" wrap="square" lIns="108816" tIns="54408" rIns="108816" bIns="5440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solidFill>
              <a:effectLst/>
              <a:uLnTx/>
              <a:uFillTx/>
              <a:ea typeface="微软雅黑" pitchFamily="34" charset="-122"/>
            </a:endParaRPr>
          </a:p>
        </p:txBody>
      </p:sp>
      <p:sp>
        <p:nvSpPr>
          <p:cNvPr id="101" name="TextBox 100"/>
          <p:cNvSpPr txBox="1"/>
          <p:nvPr/>
        </p:nvSpPr>
        <p:spPr>
          <a:xfrm>
            <a:off x="1857391" y="2360638"/>
            <a:ext cx="1218177" cy="1340985"/>
          </a:xfrm>
          <a:prstGeom prst="rect">
            <a:avLst/>
          </a:prstGeom>
          <a:noFill/>
          <a:ln>
            <a:noFill/>
          </a:ln>
        </p:spPr>
        <p:txBody>
          <a:bodyPr wrap="square" lIns="108816" tIns="54408" rIns="108816" bIns="54408" rtlCol="0">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zh-CN" altLang="en-US" sz="4000" b="1" i="0" u="none" strike="noStrike" kern="0" cap="none" spc="0" normalizeH="0" baseline="0" noProof="0" dirty="0">
                <a:ln>
                  <a:noFill/>
                </a:ln>
                <a:solidFill>
                  <a:srgbClr val="FFC000"/>
                </a:solidFill>
                <a:effectLst/>
                <a:uLnTx/>
                <a:uFillTx/>
                <a:latin typeface="微软雅黑" pitchFamily="34" charset="-122"/>
                <a:ea typeface="微软雅黑" pitchFamily="34" charset="-122"/>
              </a:rPr>
              <a:t>目</a:t>
            </a:r>
            <a:endParaRPr kumimoji="0" lang="en-US" altLang="zh-CN" sz="40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a:p>
            <a:pPr marL="0" marR="0" lvl="0" indent="0" algn="dist" defTabSz="914400" eaLnBrk="1" fontAlgn="auto" latinLnBrk="0" hangingPunct="1">
              <a:lnSpc>
                <a:spcPct val="100000"/>
              </a:lnSpc>
              <a:spcBef>
                <a:spcPts val="0"/>
              </a:spcBef>
              <a:spcAft>
                <a:spcPts val="0"/>
              </a:spcAft>
              <a:buClrTx/>
              <a:buSzTx/>
              <a:buFontTx/>
              <a:buNone/>
              <a:tabLst/>
              <a:defRPr/>
            </a:pPr>
            <a:r>
              <a:rPr kumimoji="0" lang="zh-CN" altLang="en-US" sz="4000" b="1" i="0" u="none" strike="noStrike" kern="0" cap="none" spc="0" normalizeH="0" baseline="0" noProof="0" dirty="0">
                <a:ln>
                  <a:noFill/>
                </a:ln>
                <a:solidFill>
                  <a:srgbClr val="FFC000"/>
                </a:solidFill>
                <a:effectLst/>
                <a:uLnTx/>
                <a:uFillTx/>
                <a:latin typeface="微软雅黑" pitchFamily="34" charset="-122"/>
                <a:ea typeface="微软雅黑" pitchFamily="34" charset="-122"/>
              </a:rPr>
              <a:t>录</a:t>
            </a:r>
          </a:p>
        </p:txBody>
      </p:sp>
      <p:sp>
        <p:nvSpPr>
          <p:cNvPr id="102" name="TextBox 101"/>
          <p:cNvSpPr txBox="1"/>
          <p:nvPr/>
        </p:nvSpPr>
        <p:spPr>
          <a:xfrm>
            <a:off x="1817672" y="3829548"/>
            <a:ext cx="1297616" cy="340711"/>
          </a:xfrm>
          <a:prstGeom prst="rect">
            <a:avLst/>
          </a:prstGeom>
          <a:noFill/>
          <a:ln>
            <a:noFill/>
          </a:ln>
        </p:spPr>
        <p:txBody>
          <a:bodyPr wrap="none" lIns="108816" tIns="54408" rIns="108816" bIns="5440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500" b="1" i="0" u="none" strike="noStrike" kern="0" cap="none" spc="0" normalizeH="0" baseline="0" noProof="0" dirty="0">
                <a:ln>
                  <a:noFill/>
                </a:ln>
                <a:solidFill>
                  <a:srgbClr val="FFC000"/>
                </a:solidFill>
                <a:effectLst/>
                <a:uLnTx/>
                <a:uFillTx/>
                <a:latin typeface="微软雅黑" pitchFamily="34" charset="-122"/>
                <a:ea typeface="微软雅黑" pitchFamily="34" charset="-122"/>
              </a:rPr>
              <a:t>CONTENTS</a:t>
            </a:r>
            <a:endParaRPr kumimoji="0" lang="zh-CN" altLang="en-US" sz="15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sp>
        <p:nvSpPr>
          <p:cNvPr id="31" name="椭圆 30">
            <a:extLst>
              <a:ext uri="{FF2B5EF4-FFF2-40B4-BE49-F238E27FC236}">
                <a16:creationId xmlns:a16="http://schemas.microsoft.com/office/drawing/2014/main" id="{8BCB6FAE-90EF-44E3-A1B2-909873A10EE6}"/>
              </a:ext>
            </a:extLst>
          </p:cNvPr>
          <p:cNvSpPr>
            <a:spLocks noChangeAspect="1"/>
          </p:cNvSpPr>
          <p:nvPr/>
        </p:nvSpPr>
        <p:spPr bwMode="auto">
          <a:xfrm>
            <a:off x="4091847" y="4801762"/>
            <a:ext cx="767867" cy="729541"/>
          </a:xfrm>
          <a:prstGeom prst="ellipse">
            <a:avLst/>
          </a:prstGeom>
          <a:noFill/>
          <a:ln w="19050" cap="flat" cmpd="sng" algn="ctr">
            <a:solidFill>
              <a:schemeClr val="tx1">
                <a:lumMod val="50000"/>
                <a:lumOff val="50000"/>
              </a:schemeClr>
            </a:solid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marL="0" marR="0" lvl="0" indent="0" defTabSz="1088163"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C000"/>
              </a:solidFill>
              <a:effectLst/>
              <a:uLnTx/>
              <a:uFillTx/>
              <a:ea typeface="微软雅黑" pitchFamily="34" charset="-122"/>
            </a:endParaRPr>
          </a:p>
        </p:txBody>
      </p:sp>
      <p:sp>
        <p:nvSpPr>
          <p:cNvPr id="32" name="圆角矩形 85">
            <a:extLst>
              <a:ext uri="{FF2B5EF4-FFF2-40B4-BE49-F238E27FC236}">
                <a16:creationId xmlns:a16="http://schemas.microsoft.com/office/drawing/2014/main" id="{00BD569A-6F95-47D7-AD95-CE156F9520FC}"/>
              </a:ext>
            </a:extLst>
          </p:cNvPr>
          <p:cNvSpPr/>
          <p:nvPr/>
        </p:nvSpPr>
        <p:spPr bwMode="auto">
          <a:xfrm>
            <a:off x="4992121" y="4839024"/>
            <a:ext cx="5230100" cy="608493"/>
          </a:xfrm>
          <a:prstGeom prst="roundRect">
            <a:avLst>
              <a:gd name="adj" fmla="val 50000"/>
            </a:avLst>
          </a:prstGeom>
          <a:noFill/>
          <a:ln w="19050" cap="flat" cmpd="sng" algn="ctr">
            <a:solidFill>
              <a:schemeClr val="tx1">
                <a:lumMod val="50000"/>
                <a:lumOff val="50000"/>
              </a:schemeClr>
            </a:solid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marL="0" marR="0" lvl="0" indent="0" defTabSz="1088163"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solidFill>
              <a:effectLst/>
              <a:uLnTx/>
              <a:uFillTx/>
              <a:ea typeface="微软雅黑" pitchFamily="34" charset="-122"/>
            </a:endParaRPr>
          </a:p>
        </p:txBody>
      </p:sp>
      <p:sp>
        <p:nvSpPr>
          <p:cNvPr id="33" name="TextBox 91">
            <a:extLst>
              <a:ext uri="{FF2B5EF4-FFF2-40B4-BE49-F238E27FC236}">
                <a16:creationId xmlns:a16="http://schemas.microsoft.com/office/drawing/2014/main" id="{96F28466-5FBA-4AFF-B80A-645B2002EBDC}"/>
              </a:ext>
            </a:extLst>
          </p:cNvPr>
          <p:cNvSpPr txBox="1"/>
          <p:nvPr/>
        </p:nvSpPr>
        <p:spPr>
          <a:xfrm>
            <a:off x="5427743" y="4872888"/>
            <a:ext cx="1809936" cy="540766"/>
          </a:xfrm>
          <a:prstGeom prst="rect">
            <a:avLst/>
          </a:prstGeom>
          <a:noFill/>
          <a:ln>
            <a:noFill/>
          </a:ln>
        </p:spPr>
        <p:txBody>
          <a:bodyPr wrap="none" lIns="108816" tIns="54408" rIns="108816" bIns="5440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kern="0" spc="300" dirty="0" smtClean="0">
                <a:solidFill>
                  <a:srgbClr val="FFC000"/>
                </a:solidFill>
                <a:latin typeface="微软雅黑" pitchFamily="34" charset="-122"/>
                <a:ea typeface="微软雅黑" pitchFamily="34" charset="-122"/>
              </a:rPr>
              <a:t>模型评估</a:t>
            </a:r>
            <a:endParaRPr kumimoji="0" lang="zh-CN" altLang="en-US" sz="2800" b="0" i="0" u="none" strike="noStrike" kern="0" cap="none" spc="300" normalizeH="0" baseline="0" noProof="0" dirty="0">
              <a:ln>
                <a:noFill/>
              </a:ln>
              <a:solidFill>
                <a:srgbClr val="FFC000"/>
              </a:solidFill>
              <a:effectLst/>
              <a:uLnTx/>
              <a:uFillTx/>
              <a:latin typeface="微软雅黑" pitchFamily="34" charset="-122"/>
              <a:ea typeface="微软雅黑" pitchFamily="34" charset="-122"/>
            </a:endParaRPr>
          </a:p>
        </p:txBody>
      </p:sp>
      <p:sp>
        <p:nvSpPr>
          <p:cNvPr id="34" name="TextBox 97">
            <a:extLst>
              <a:ext uri="{FF2B5EF4-FFF2-40B4-BE49-F238E27FC236}">
                <a16:creationId xmlns:a16="http://schemas.microsoft.com/office/drawing/2014/main" id="{06FE456C-4895-4580-9FE4-96A92A7D8461}"/>
              </a:ext>
            </a:extLst>
          </p:cNvPr>
          <p:cNvSpPr txBox="1"/>
          <p:nvPr/>
        </p:nvSpPr>
        <p:spPr>
          <a:xfrm>
            <a:off x="4228717" y="4867427"/>
            <a:ext cx="505092" cy="663876"/>
          </a:xfrm>
          <a:prstGeom prst="rect">
            <a:avLst/>
          </a:prstGeom>
          <a:noFill/>
          <a:ln>
            <a:noFill/>
          </a:ln>
        </p:spPr>
        <p:txBody>
          <a:bodyPr wrap="none" lIns="108816" tIns="54408" rIns="108816" bIns="5440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3600" b="1" kern="0" dirty="0">
                <a:solidFill>
                  <a:srgbClr val="FFC000"/>
                </a:solidFill>
                <a:latin typeface="微软雅黑" pitchFamily="34" charset="-122"/>
                <a:ea typeface="微软雅黑" pitchFamily="34" charset="-122"/>
              </a:rPr>
              <a:t>6</a:t>
            </a:r>
            <a:endParaRPr kumimoji="0" lang="zh-CN" altLang="en-US" sz="36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sp>
        <p:nvSpPr>
          <p:cNvPr id="35" name="椭圆 34">
            <a:extLst>
              <a:ext uri="{FF2B5EF4-FFF2-40B4-BE49-F238E27FC236}">
                <a16:creationId xmlns:a16="http://schemas.microsoft.com/office/drawing/2014/main" id="{0EA77398-E574-42E7-AB9B-6C70C2BDB14F}"/>
              </a:ext>
            </a:extLst>
          </p:cNvPr>
          <p:cNvSpPr>
            <a:spLocks noChangeAspect="1"/>
          </p:cNvSpPr>
          <p:nvPr/>
        </p:nvSpPr>
        <p:spPr bwMode="auto">
          <a:xfrm>
            <a:off x="3391992" y="5611119"/>
            <a:ext cx="767867" cy="729541"/>
          </a:xfrm>
          <a:prstGeom prst="ellipse">
            <a:avLst/>
          </a:prstGeom>
          <a:noFill/>
          <a:ln w="19050" cap="flat" cmpd="sng" algn="ctr">
            <a:solidFill>
              <a:schemeClr val="tx1">
                <a:lumMod val="50000"/>
                <a:lumOff val="50000"/>
              </a:schemeClr>
            </a:solid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marL="0" marR="0" lvl="0" indent="0" defTabSz="1088163"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C000"/>
              </a:solidFill>
              <a:effectLst/>
              <a:uLnTx/>
              <a:uFillTx/>
              <a:ea typeface="微软雅黑" pitchFamily="34" charset="-122"/>
            </a:endParaRPr>
          </a:p>
        </p:txBody>
      </p:sp>
      <p:sp>
        <p:nvSpPr>
          <p:cNvPr id="36" name="圆角矩形 85">
            <a:extLst>
              <a:ext uri="{FF2B5EF4-FFF2-40B4-BE49-F238E27FC236}">
                <a16:creationId xmlns:a16="http://schemas.microsoft.com/office/drawing/2014/main" id="{9F8B5AB1-9969-4AC2-9350-774728C37F8F}"/>
              </a:ext>
            </a:extLst>
          </p:cNvPr>
          <p:cNvSpPr/>
          <p:nvPr/>
        </p:nvSpPr>
        <p:spPr bwMode="auto">
          <a:xfrm>
            <a:off x="4336659" y="5675015"/>
            <a:ext cx="5230100" cy="608493"/>
          </a:xfrm>
          <a:prstGeom prst="roundRect">
            <a:avLst>
              <a:gd name="adj" fmla="val 50000"/>
            </a:avLst>
          </a:prstGeom>
          <a:noFill/>
          <a:ln w="19050" cap="flat" cmpd="sng" algn="ctr">
            <a:solidFill>
              <a:schemeClr val="tx1">
                <a:lumMod val="50000"/>
                <a:lumOff val="50000"/>
              </a:schemeClr>
            </a:solid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marL="0" marR="0" lvl="0" indent="0" defTabSz="1088163"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solidFill>
              <a:effectLst/>
              <a:uLnTx/>
              <a:uFillTx/>
              <a:ea typeface="微软雅黑" pitchFamily="34" charset="-122"/>
            </a:endParaRPr>
          </a:p>
        </p:txBody>
      </p:sp>
      <p:sp>
        <p:nvSpPr>
          <p:cNvPr id="37" name="TextBox 91">
            <a:extLst>
              <a:ext uri="{FF2B5EF4-FFF2-40B4-BE49-F238E27FC236}">
                <a16:creationId xmlns:a16="http://schemas.microsoft.com/office/drawing/2014/main" id="{D8A755EE-1947-4D63-9D5E-1CB05EBEEF08}"/>
              </a:ext>
            </a:extLst>
          </p:cNvPr>
          <p:cNvSpPr txBox="1"/>
          <p:nvPr/>
        </p:nvSpPr>
        <p:spPr>
          <a:xfrm>
            <a:off x="4772281" y="5708879"/>
            <a:ext cx="1014847" cy="540766"/>
          </a:xfrm>
          <a:prstGeom prst="rect">
            <a:avLst/>
          </a:prstGeom>
          <a:noFill/>
          <a:ln>
            <a:noFill/>
          </a:ln>
        </p:spPr>
        <p:txBody>
          <a:bodyPr wrap="none" lIns="108816" tIns="54408" rIns="108816" bIns="5440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kern="0" spc="300" dirty="0">
                <a:solidFill>
                  <a:srgbClr val="FFC000"/>
                </a:solidFill>
                <a:latin typeface="微软雅黑" pitchFamily="34" charset="-122"/>
                <a:ea typeface="微软雅黑" pitchFamily="34" charset="-122"/>
              </a:rPr>
              <a:t>结论</a:t>
            </a:r>
            <a:endParaRPr kumimoji="0" lang="zh-CN" altLang="en-US" sz="2800" b="0" i="0" u="none" strike="noStrike" kern="0" cap="none" spc="300" normalizeH="0" baseline="0" noProof="0" dirty="0">
              <a:ln>
                <a:noFill/>
              </a:ln>
              <a:solidFill>
                <a:srgbClr val="FFC000"/>
              </a:solidFill>
              <a:effectLst/>
              <a:uLnTx/>
              <a:uFillTx/>
              <a:latin typeface="微软雅黑" pitchFamily="34" charset="-122"/>
              <a:ea typeface="微软雅黑" pitchFamily="34" charset="-122"/>
            </a:endParaRPr>
          </a:p>
        </p:txBody>
      </p:sp>
      <p:sp>
        <p:nvSpPr>
          <p:cNvPr id="38" name="TextBox 97">
            <a:extLst>
              <a:ext uri="{FF2B5EF4-FFF2-40B4-BE49-F238E27FC236}">
                <a16:creationId xmlns:a16="http://schemas.microsoft.com/office/drawing/2014/main" id="{0169E07A-5741-439E-98CC-0ACBF6DBDBCE}"/>
              </a:ext>
            </a:extLst>
          </p:cNvPr>
          <p:cNvSpPr txBox="1"/>
          <p:nvPr/>
        </p:nvSpPr>
        <p:spPr>
          <a:xfrm>
            <a:off x="3630895" y="5676784"/>
            <a:ext cx="505092" cy="663876"/>
          </a:xfrm>
          <a:prstGeom prst="rect">
            <a:avLst/>
          </a:prstGeom>
          <a:noFill/>
          <a:ln>
            <a:noFill/>
          </a:ln>
        </p:spPr>
        <p:txBody>
          <a:bodyPr wrap="none" lIns="108816" tIns="54408" rIns="108816" bIns="5440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3600" b="1" kern="0" dirty="0">
                <a:solidFill>
                  <a:srgbClr val="FFC000"/>
                </a:solidFill>
                <a:latin typeface="微软雅黑" pitchFamily="34" charset="-122"/>
                <a:ea typeface="微软雅黑" pitchFamily="34" charset="-122"/>
              </a:rPr>
              <a:t>7</a:t>
            </a:r>
            <a:endParaRPr kumimoji="0" lang="zh-CN" altLang="en-US" sz="36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spTree>
    <p:extLst>
      <p:ext uri="{BB962C8B-B14F-4D97-AF65-F5344CB8AC3E}">
        <p14:creationId xmlns:p14="http://schemas.microsoft.com/office/powerpoint/2010/main" val="266613961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01"/>
                                        </p:tgtEl>
                                        <p:attrNameLst>
                                          <p:attrName>style.visibility</p:attrName>
                                        </p:attrNameLst>
                                      </p:cBhvr>
                                      <p:to>
                                        <p:strVal val="visible"/>
                                      </p:to>
                                    </p:set>
                                    <p:anim calcmode="lin" valueType="num">
                                      <p:cBhvr>
                                        <p:cTn id="11" dur="500" fill="hold"/>
                                        <p:tgtEl>
                                          <p:spTgt spid="101"/>
                                        </p:tgtEl>
                                        <p:attrNameLst>
                                          <p:attrName>ppt_w</p:attrName>
                                        </p:attrNameLst>
                                      </p:cBhvr>
                                      <p:tavLst>
                                        <p:tav tm="0">
                                          <p:val>
                                            <p:fltVal val="0"/>
                                          </p:val>
                                        </p:tav>
                                        <p:tav tm="100000">
                                          <p:val>
                                            <p:strVal val="#ppt_w"/>
                                          </p:val>
                                        </p:tav>
                                      </p:tavLst>
                                    </p:anim>
                                    <p:anim calcmode="lin" valueType="num">
                                      <p:cBhvr>
                                        <p:cTn id="12" dur="500" fill="hold"/>
                                        <p:tgtEl>
                                          <p:spTgt spid="101"/>
                                        </p:tgtEl>
                                        <p:attrNameLst>
                                          <p:attrName>ppt_h</p:attrName>
                                        </p:attrNameLst>
                                      </p:cBhvr>
                                      <p:tavLst>
                                        <p:tav tm="0">
                                          <p:val>
                                            <p:fltVal val="0"/>
                                          </p:val>
                                        </p:tav>
                                        <p:tav tm="100000">
                                          <p:val>
                                            <p:strVal val="#ppt_h"/>
                                          </p:val>
                                        </p:tav>
                                      </p:tavLst>
                                    </p:anim>
                                    <p:anim calcmode="lin" valueType="num">
                                      <p:cBhvr>
                                        <p:cTn id="13" dur="500" fill="hold"/>
                                        <p:tgtEl>
                                          <p:spTgt spid="101"/>
                                        </p:tgtEl>
                                        <p:attrNameLst>
                                          <p:attrName>style.rotation</p:attrName>
                                        </p:attrNameLst>
                                      </p:cBhvr>
                                      <p:tavLst>
                                        <p:tav tm="0">
                                          <p:val>
                                            <p:fltVal val="90"/>
                                          </p:val>
                                        </p:tav>
                                        <p:tav tm="100000">
                                          <p:val>
                                            <p:fltVal val="0"/>
                                          </p:val>
                                        </p:tav>
                                      </p:tavLst>
                                    </p:anim>
                                    <p:animEffect transition="in" filter="fade">
                                      <p:cBhvr>
                                        <p:cTn id="14" dur="500"/>
                                        <p:tgtEl>
                                          <p:spTgt spid="10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02"/>
                                        </p:tgtEl>
                                        <p:attrNameLst>
                                          <p:attrName>style.visibility</p:attrName>
                                        </p:attrNameLst>
                                      </p:cBhvr>
                                      <p:to>
                                        <p:strVal val="visible"/>
                                      </p:to>
                                    </p:set>
                                    <p:anim calcmode="lin" valueType="num">
                                      <p:cBhvr>
                                        <p:cTn id="17" dur="500" fill="hold"/>
                                        <p:tgtEl>
                                          <p:spTgt spid="102"/>
                                        </p:tgtEl>
                                        <p:attrNameLst>
                                          <p:attrName>ppt_w</p:attrName>
                                        </p:attrNameLst>
                                      </p:cBhvr>
                                      <p:tavLst>
                                        <p:tav tm="0">
                                          <p:val>
                                            <p:fltVal val="0"/>
                                          </p:val>
                                        </p:tav>
                                        <p:tav tm="100000">
                                          <p:val>
                                            <p:strVal val="#ppt_w"/>
                                          </p:val>
                                        </p:tav>
                                      </p:tavLst>
                                    </p:anim>
                                    <p:anim calcmode="lin" valueType="num">
                                      <p:cBhvr>
                                        <p:cTn id="18" dur="500" fill="hold"/>
                                        <p:tgtEl>
                                          <p:spTgt spid="102"/>
                                        </p:tgtEl>
                                        <p:attrNameLst>
                                          <p:attrName>ppt_h</p:attrName>
                                        </p:attrNameLst>
                                      </p:cBhvr>
                                      <p:tavLst>
                                        <p:tav tm="0">
                                          <p:val>
                                            <p:fltVal val="0"/>
                                          </p:val>
                                        </p:tav>
                                        <p:tav tm="100000">
                                          <p:val>
                                            <p:strVal val="#ppt_h"/>
                                          </p:val>
                                        </p:tav>
                                      </p:tavLst>
                                    </p:anim>
                                    <p:anim calcmode="lin" valueType="num">
                                      <p:cBhvr>
                                        <p:cTn id="19" dur="500" fill="hold"/>
                                        <p:tgtEl>
                                          <p:spTgt spid="102"/>
                                        </p:tgtEl>
                                        <p:attrNameLst>
                                          <p:attrName>style.rotation</p:attrName>
                                        </p:attrNameLst>
                                      </p:cBhvr>
                                      <p:tavLst>
                                        <p:tav tm="0">
                                          <p:val>
                                            <p:fltVal val="90"/>
                                          </p:val>
                                        </p:tav>
                                        <p:tav tm="100000">
                                          <p:val>
                                            <p:fltVal val="0"/>
                                          </p:val>
                                        </p:tav>
                                      </p:tavLst>
                                    </p:anim>
                                    <p:animEffect transition="in" filter="fade">
                                      <p:cBhvr>
                                        <p:cTn id="20" dur="500"/>
                                        <p:tgtEl>
                                          <p:spTgt spid="102"/>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99"/>
                                        </p:tgtEl>
                                        <p:attrNameLst>
                                          <p:attrName>style.visibility</p:attrName>
                                        </p:attrNameLst>
                                      </p:cBhvr>
                                      <p:to>
                                        <p:strVal val="visible"/>
                                      </p:to>
                                    </p:set>
                                    <p:anim calcmode="lin" valueType="num">
                                      <p:cBhvr>
                                        <p:cTn id="23" dur="500" fill="hold"/>
                                        <p:tgtEl>
                                          <p:spTgt spid="99"/>
                                        </p:tgtEl>
                                        <p:attrNameLst>
                                          <p:attrName>ppt_w</p:attrName>
                                        </p:attrNameLst>
                                      </p:cBhvr>
                                      <p:tavLst>
                                        <p:tav tm="0">
                                          <p:val>
                                            <p:fltVal val="0"/>
                                          </p:val>
                                        </p:tav>
                                        <p:tav tm="100000">
                                          <p:val>
                                            <p:strVal val="#ppt_w"/>
                                          </p:val>
                                        </p:tav>
                                      </p:tavLst>
                                    </p:anim>
                                    <p:anim calcmode="lin" valueType="num">
                                      <p:cBhvr>
                                        <p:cTn id="24" dur="500" fill="hold"/>
                                        <p:tgtEl>
                                          <p:spTgt spid="99"/>
                                        </p:tgtEl>
                                        <p:attrNameLst>
                                          <p:attrName>ppt_h</p:attrName>
                                        </p:attrNameLst>
                                      </p:cBhvr>
                                      <p:tavLst>
                                        <p:tav tm="0">
                                          <p:val>
                                            <p:fltVal val="0"/>
                                          </p:val>
                                        </p:tav>
                                        <p:tav tm="100000">
                                          <p:val>
                                            <p:strVal val="#ppt_h"/>
                                          </p:val>
                                        </p:tav>
                                      </p:tavLst>
                                    </p:anim>
                                    <p:anim calcmode="lin" valueType="num">
                                      <p:cBhvr>
                                        <p:cTn id="25" dur="500" fill="hold"/>
                                        <p:tgtEl>
                                          <p:spTgt spid="99"/>
                                        </p:tgtEl>
                                        <p:attrNameLst>
                                          <p:attrName>style.rotation</p:attrName>
                                        </p:attrNameLst>
                                      </p:cBhvr>
                                      <p:tavLst>
                                        <p:tav tm="0">
                                          <p:val>
                                            <p:fltVal val="90"/>
                                          </p:val>
                                        </p:tav>
                                        <p:tav tm="100000">
                                          <p:val>
                                            <p:fltVal val="0"/>
                                          </p:val>
                                        </p:tav>
                                      </p:tavLst>
                                    </p:anim>
                                    <p:animEffect transition="in" filter="fade">
                                      <p:cBhvr>
                                        <p:cTn id="26" dur="500"/>
                                        <p:tgtEl>
                                          <p:spTgt spid="99"/>
                                        </p:tgtEl>
                                      </p:cBhvr>
                                    </p:animEffect>
                                  </p:childTnLst>
                                </p:cTn>
                              </p:par>
                            </p:childTnLst>
                          </p:cTn>
                        </p:par>
                        <p:par>
                          <p:cTn id="27" fill="hold">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wipe(up)">
                                      <p:cBhvr>
                                        <p:cTn id="30" dur="1000"/>
                                        <p:tgtEl>
                                          <p:spTgt spid="74"/>
                                        </p:tgtEl>
                                      </p:cBhvr>
                                    </p:animEffect>
                                  </p:childTnLst>
                                </p:cTn>
                              </p:par>
                              <p:par>
                                <p:cTn id="31" presetID="1" presetClass="entr" presetSubtype="0" fill="hold" grpId="1" nodeType="withEffect">
                                  <p:stCondLst>
                                    <p:cond delay="200"/>
                                  </p:stCondLst>
                                  <p:childTnLst>
                                    <p:set>
                                      <p:cBhvr>
                                        <p:cTn id="32" dur="1" fill="hold">
                                          <p:stCondLst>
                                            <p:cond delay="0"/>
                                          </p:stCondLst>
                                        </p:cTn>
                                        <p:tgtEl>
                                          <p:spTgt spid="76"/>
                                        </p:tgtEl>
                                        <p:attrNameLst>
                                          <p:attrName>style.visibility</p:attrName>
                                        </p:attrNameLst>
                                      </p:cBhvr>
                                      <p:to>
                                        <p:strVal val="visible"/>
                                      </p:to>
                                    </p:set>
                                  </p:childTnLst>
                                </p:cTn>
                              </p:par>
                              <p:par>
                                <p:cTn id="33" presetID="56" presetClass="path" presetSubtype="0" accel="50000" decel="50000" fill="hold" grpId="0" nodeType="withEffect">
                                  <p:stCondLst>
                                    <p:cond delay="200"/>
                                  </p:stCondLst>
                                  <p:childTnLst>
                                    <p:animMotion origin="layout" path="M -0.21341 0.15069 L 1.25E-6 2.59259E-6 " pathEditMode="relative" rAng="0" ptsTypes="AA">
                                      <p:cBhvr>
                                        <p:cTn id="34" dur="500" fill="hold"/>
                                        <p:tgtEl>
                                          <p:spTgt spid="76"/>
                                        </p:tgtEl>
                                        <p:attrNameLst>
                                          <p:attrName>ppt_x</p:attrName>
                                          <p:attrName>ppt_y</p:attrName>
                                        </p:attrNameLst>
                                      </p:cBhvr>
                                      <p:rCtr x="10664" y="-7546"/>
                                    </p:animMotion>
                                  </p:childTnLst>
                                </p:cTn>
                              </p:par>
                              <p:par>
                                <p:cTn id="35" presetID="1" presetClass="entr" presetSubtype="0" fill="hold" grpId="1" nodeType="withEffect">
                                  <p:stCondLst>
                                    <p:cond delay="400"/>
                                  </p:stCondLst>
                                  <p:childTnLst>
                                    <p:set>
                                      <p:cBhvr>
                                        <p:cTn id="36" dur="1" fill="hold">
                                          <p:stCondLst>
                                            <p:cond delay="0"/>
                                          </p:stCondLst>
                                        </p:cTn>
                                        <p:tgtEl>
                                          <p:spTgt spid="77"/>
                                        </p:tgtEl>
                                        <p:attrNameLst>
                                          <p:attrName>style.visibility</p:attrName>
                                        </p:attrNameLst>
                                      </p:cBhvr>
                                      <p:to>
                                        <p:strVal val="visible"/>
                                      </p:to>
                                    </p:set>
                                  </p:childTnLst>
                                </p:cTn>
                              </p:par>
                              <p:par>
                                <p:cTn id="37" presetID="56" presetClass="path" presetSubtype="0" accel="50000" decel="50000" fill="hold" grpId="0" nodeType="withEffect">
                                  <p:stCondLst>
                                    <p:cond delay="400"/>
                                  </p:stCondLst>
                                  <p:childTnLst>
                                    <p:animMotion origin="layout" path="M -0.22591 0.01945 L -2.91667E-6 -1.48148E-6 " pathEditMode="relative" rAng="0" ptsTypes="AA">
                                      <p:cBhvr>
                                        <p:cTn id="38" dur="500" fill="hold"/>
                                        <p:tgtEl>
                                          <p:spTgt spid="77"/>
                                        </p:tgtEl>
                                        <p:attrNameLst>
                                          <p:attrName>ppt_x</p:attrName>
                                          <p:attrName>ppt_y</p:attrName>
                                        </p:attrNameLst>
                                      </p:cBhvr>
                                      <p:rCtr x="11289" y="-972"/>
                                    </p:animMotion>
                                  </p:childTnLst>
                                </p:cTn>
                              </p:par>
                              <p:par>
                                <p:cTn id="39" presetID="1" presetClass="entr" presetSubtype="0" fill="hold" grpId="1" nodeType="withEffect">
                                  <p:stCondLst>
                                    <p:cond delay="600"/>
                                  </p:stCondLst>
                                  <p:childTnLst>
                                    <p:set>
                                      <p:cBhvr>
                                        <p:cTn id="40" dur="1" fill="hold">
                                          <p:stCondLst>
                                            <p:cond delay="0"/>
                                          </p:stCondLst>
                                        </p:cTn>
                                        <p:tgtEl>
                                          <p:spTgt spid="78"/>
                                        </p:tgtEl>
                                        <p:attrNameLst>
                                          <p:attrName>style.visibility</p:attrName>
                                        </p:attrNameLst>
                                      </p:cBhvr>
                                      <p:to>
                                        <p:strVal val="visible"/>
                                      </p:to>
                                    </p:set>
                                  </p:childTnLst>
                                </p:cTn>
                              </p:par>
                              <p:par>
                                <p:cTn id="41" presetID="56" presetClass="path" presetSubtype="0" accel="50000" decel="50000" fill="hold" grpId="0" nodeType="withEffect">
                                  <p:stCondLst>
                                    <p:cond delay="600"/>
                                  </p:stCondLst>
                                  <p:childTnLst>
                                    <p:animMotion origin="layout" path="M -0.23099 -0.11088 L 1.875E-6 5.55112E-17 " pathEditMode="relative" rAng="0" ptsTypes="AA">
                                      <p:cBhvr>
                                        <p:cTn id="42" dur="500" fill="hold"/>
                                        <p:tgtEl>
                                          <p:spTgt spid="78"/>
                                        </p:tgtEl>
                                        <p:attrNameLst>
                                          <p:attrName>ppt_x</p:attrName>
                                          <p:attrName>ppt_y</p:attrName>
                                        </p:attrNameLst>
                                      </p:cBhvr>
                                      <p:rCtr x="11549" y="5532"/>
                                    </p:animMotion>
                                  </p:childTnLst>
                                </p:cTn>
                              </p:par>
                              <p:par>
                                <p:cTn id="43" presetID="1" presetClass="entr" presetSubtype="0" fill="hold" grpId="1" nodeType="withEffect">
                                  <p:stCondLst>
                                    <p:cond delay="800"/>
                                  </p:stCondLst>
                                  <p:childTnLst>
                                    <p:set>
                                      <p:cBhvr>
                                        <p:cTn id="44" dur="1" fill="hold">
                                          <p:stCondLst>
                                            <p:cond delay="0"/>
                                          </p:stCondLst>
                                        </p:cTn>
                                        <p:tgtEl>
                                          <p:spTgt spid="79"/>
                                        </p:tgtEl>
                                        <p:attrNameLst>
                                          <p:attrName>style.visibility</p:attrName>
                                        </p:attrNameLst>
                                      </p:cBhvr>
                                      <p:to>
                                        <p:strVal val="visible"/>
                                      </p:to>
                                    </p:set>
                                  </p:childTnLst>
                                </p:cTn>
                              </p:par>
                              <p:par>
                                <p:cTn id="45" presetID="56" presetClass="path" presetSubtype="0" accel="50000" decel="50000" fill="hold" grpId="0" nodeType="withEffect">
                                  <p:stCondLst>
                                    <p:cond delay="800"/>
                                  </p:stCondLst>
                                  <p:childTnLst>
                                    <p:animMotion origin="layout" path="M -0.21732 -0.24097 L -2.29167E-6 -3.7037E-7 " pathEditMode="relative" rAng="0" ptsTypes="AA">
                                      <p:cBhvr>
                                        <p:cTn id="46" dur="500" fill="hold"/>
                                        <p:tgtEl>
                                          <p:spTgt spid="79"/>
                                        </p:tgtEl>
                                        <p:attrNameLst>
                                          <p:attrName>ppt_x</p:attrName>
                                          <p:attrName>ppt_y</p:attrName>
                                        </p:attrNameLst>
                                      </p:cBhvr>
                                      <p:rCtr x="10859" y="12037"/>
                                    </p:animMotion>
                                  </p:childTnLst>
                                </p:cTn>
                              </p:par>
                              <p:par>
                                <p:cTn id="47" presetID="1" presetClass="entr" presetSubtype="0" fill="hold" grpId="1" nodeType="withEffect">
                                  <p:stCondLst>
                                    <p:cond delay="1000"/>
                                  </p:stCondLst>
                                  <p:childTnLst>
                                    <p:set>
                                      <p:cBhvr>
                                        <p:cTn id="48" dur="1" fill="hold">
                                          <p:stCondLst>
                                            <p:cond delay="0"/>
                                          </p:stCondLst>
                                        </p:cTn>
                                        <p:tgtEl>
                                          <p:spTgt spid="80"/>
                                        </p:tgtEl>
                                        <p:attrNameLst>
                                          <p:attrName>style.visibility</p:attrName>
                                        </p:attrNameLst>
                                      </p:cBhvr>
                                      <p:to>
                                        <p:strVal val="visible"/>
                                      </p:to>
                                    </p:set>
                                  </p:childTnLst>
                                </p:cTn>
                              </p:par>
                              <p:par>
                                <p:cTn id="49" presetID="56" presetClass="path" presetSubtype="0" accel="50000" decel="50000" fill="hold" grpId="0" nodeType="withEffect">
                                  <p:stCondLst>
                                    <p:cond delay="1000"/>
                                  </p:stCondLst>
                                  <p:childTnLst>
                                    <p:animMotion origin="layout" path="M -0.15781 -0.37732 L 4.16667E-7 2.22222E-6 " pathEditMode="relative" rAng="0" ptsTypes="AA">
                                      <p:cBhvr>
                                        <p:cTn id="50" dur="500" fill="hold"/>
                                        <p:tgtEl>
                                          <p:spTgt spid="80"/>
                                        </p:tgtEl>
                                        <p:attrNameLst>
                                          <p:attrName>ppt_x</p:attrName>
                                          <p:attrName>ppt_y</p:attrName>
                                        </p:attrNameLst>
                                      </p:cBhvr>
                                      <p:rCtr x="7891" y="18866"/>
                                    </p:animMotion>
                                  </p:childTnLst>
                                </p:cTn>
                              </p:par>
                            </p:childTnLst>
                          </p:cTn>
                        </p:par>
                        <p:par>
                          <p:cTn id="51" fill="hold">
                            <p:stCondLst>
                              <p:cond delay="2500"/>
                            </p:stCondLst>
                            <p:childTnLst>
                              <p:par>
                                <p:cTn id="52" presetID="31" presetClass="entr" presetSubtype="0" fill="hold" grpId="0" nodeType="afterEffect">
                                  <p:stCondLst>
                                    <p:cond delay="0"/>
                                  </p:stCondLst>
                                  <p:childTnLst>
                                    <p:set>
                                      <p:cBhvr>
                                        <p:cTn id="53" dur="1" fill="hold">
                                          <p:stCondLst>
                                            <p:cond delay="0"/>
                                          </p:stCondLst>
                                        </p:cTn>
                                        <p:tgtEl>
                                          <p:spTgt spid="94"/>
                                        </p:tgtEl>
                                        <p:attrNameLst>
                                          <p:attrName>style.visibility</p:attrName>
                                        </p:attrNameLst>
                                      </p:cBhvr>
                                      <p:to>
                                        <p:strVal val="visible"/>
                                      </p:to>
                                    </p:set>
                                    <p:anim calcmode="lin" valueType="num">
                                      <p:cBhvr>
                                        <p:cTn id="54" dur="300" fill="hold"/>
                                        <p:tgtEl>
                                          <p:spTgt spid="94"/>
                                        </p:tgtEl>
                                        <p:attrNameLst>
                                          <p:attrName>ppt_w</p:attrName>
                                        </p:attrNameLst>
                                      </p:cBhvr>
                                      <p:tavLst>
                                        <p:tav tm="0">
                                          <p:val>
                                            <p:fltVal val="0"/>
                                          </p:val>
                                        </p:tav>
                                        <p:tav tm="100000">
                                          <p:val>
                                            <p:strVal val="#ppt_w"/>
                                          </p:val>
                                        </p:tav>
                                      </p:tavLst>
                                    </p:anim>
                                    <p:anim calcmode="lin" valueType="num">
                                      <p:cBhvr>
                                        <p:cTn id="55" dur="300" fill="hold"/>
                                        <p:tgtEl>
                                          <p:spTgt spid="94"/>
                                        </p:tgtEl>
                                        <p:attrNameLst>
                                          <p:attrName>ppt_h</p:attrName>
                                        </p:attrNameLst>
                                      </p:cBhvr>
                                      <p:tavLst>
                                        <p:tav tm="0">
                                          <p:val>
                                            <p:fltVal val="0"/>
                                          </p:val>
                                        </p:tav>
                                        <p:tav tm="100000">
                                          <p:val>
                                            <p:strVal val="#ppt_h"/>
                                          </p:val>
                                        </p:tav>
                                      </p:tavLst>
                                    </p:anim>
                                    <p:anim calcmode="lin" valueType="num">
                                      <p:cBhvr>
                                        <p:cTn id="56" dur="300" fill="hold"/>
                                        <p:tgtEl>
                                          <p:spTgt spid="94"/>
                                        </p:tgtEl>
                                        <p:attrNameLst>
                                          <p:attrName>style.rotation</p:attrName>
                                        </p:attrNameLst>
                                      </p:cBhvr>
                                      <p:tavLst>
                                        <p:tav tm="0">
                                          <p:val>
                                            <p:fltVal val="90"/>
                                          </p:val>
                                        </p:tav>
                                        <p:tav tm="100000">
                                          <p:val>
                                            <p:fltVal val="0"/>
                                          </p:val>
                                        </p:tav>
                                      </p:tavLst>
                                    </p:anim>
                                    <p:animEffect transition="in" filter="fade">
                                      <p:cBhvr>
                                        <p:cTn id="57" dur="300"/>
                                        <p:tgtEl>
                                          <p:spTgt spid="94"/>
                                        </p:tgtEl>
                                      </p:cBhvr>
                                    </p:animEffect>
                                  </p:childTnLst>
                                </p:cTn>
                              </p:par>
                            </p:childTnLst>
                          </p:cTn>
                        </p:par>
                        <p:par>
                          <p:cTn id="58" fill="hold">
                            <p:stCondLst>
                              <p:cond delay="2800"/>
                            </p:stCondLst>
                            <p:childTnLst>
                              <p:par>
                                <p:cTn id="59" presetID="22" presetClass="entr" presetSubtype="8" fill="hold" grpId="0"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left)">
                                      <p:cBhvr>
                                        <p:cTn id="61" dur="500"/>
                                        <p:tgtEl>
                                          <p:spTgt spid="88"/>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wipe(left)">
                                      <p:cBhvr>
                                        <p:cTn id="64" dur="500"/>
                                        <p:tgtEl>
                                          <p:spTgt spid="82"/>
                                        </p:tgtEl>
                                      </p:cBhvr>
                                    </p:animEffect>
                                  </p:childTnLst>
                                </p:cTn>
                              </p:par>
                            </p:childTnLst>
                          </p:cTn>
                        </p:par>
                        <p:par>
                          <p:cTn id="65" fill="hold">
                            <p:stCondLst>
                              <p:cond delay="3300"/>
                            </p:stCondLst>
                            <p:childTnLst>
                              <p:par>
                                <p:cTn id="66" presetID="31" presetClass="entr" presetSubtype="0" fill="hold" grpId="0"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p:cTn id="68" dur="300" fill="hold"/>
                                        <p:tgtEl>
                                          <p:spTgt spid="95"/>
                                        </p:tgtEl>
                                        <p:attrNameLst>
                                          <p:attrName>ppt_w</p:attrName>
                                        </p:attrNameLst>
                                      </p:cBhvr>
                                      <p:tavLst>
                                        <p:tav tm="0">
                                          <p:val>
                                            <p:fltVal val="0"/>
                                          </p:val>
                                        </p:tav>
                                        <p:tav tm="100000">
                                          <p:val>
                                            <p:strVal val="#ppt_w"/>
                                          </p:val>
                                        </p:tav>
                                      </p:tavLst>
                                    </p:anim>
                                    <p:anim calcmode="lin" valueType="num">
                                      <p:cBhvr>
                                        <p:cTn id="69" dur="300" fill="hold"/>
                                        <p:tgtEl>
                                          <p:spTgt spid="95"/>
                                        </p:tgtEl>
                                        <p:attrNameLst>
                                          <p:attrName>ppt_h</p:attrName>
                                        </p:attrNameLst>
                                      </p:cBhvr>
                                      <p:tavLst>
                                        <p:tav tm="0">
                                          <p:val>
                                            <p:fltVal val="0"/>
                                          </p:val>
                                        </p:tav>
                                        <p:tav tm="100000">
                                          <p:val>
                                            <p:strVal val="#ppt_h"/>
                                          </p:val>
                                        </p:tav>
                                      </p:tavLst>
                                    </p:anim>
                                    <p:anim calcmode="lin" valueType="num">
                                      <p:cBhvr>
                                        <p:cTn id="70" dur="300" fill="hold"/>
                                        <p:tgtEl>
                                          <p:spTgt spid="95"/>
                                        </p:tgtEl>
                                        <p:attrNameLst>
                                          <p:attrName>style.rotation</p:attrName>
                                        </p:attrNameLst>
                                      </p:cBhvr>
                                      <p:tavLst>
                                        <p:tav tm="0">
                                          <p:val>
                                            <p:fltVal val="90"/>
                                          </p:val>
                                        </p:tav>
                                        <p:tav tm="100000">
                                          <p:val>
                                            <p:fltVal val="0"/>
                                          </p:val>
                                        </p:tav>
                                      </p:tavLst>
                                    </p:anim>
                                    <p:animEffect transition="in" filter="fade">
                                      <p:cBhvr>
                                        <p:cTn id="71" dur="300"/>
                                        <p:tgtEl>
                                          <p:spTgt spid="95"/>
                                        </p:tgtEl>
                                      </p:cBhvr>
                                    </p:animEffect>
                                  </p:childTnLst>
                                </p:cTn>
                              </p:par>
                            </p:childTnLst>
                          </p:cTn>
                        </p:par>
                        <p:par>
                          <p:cTn id="72" fill="hold">
                            <p:stCondLst>
                              <p:cond delay="3600"/>
                            </p:stCondLst>
                            <p:childTnLst>
                              <p:par>
                                <p:cTn id="73" presetID="22" presetClass="entr" presetSubtype="8" fill="hold" grpId="0" nodeType="after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wipe(left)">
                                      <p:cBhvr>
                                        <p:cTn id="75" dur="500"/>
                                        <p:tgtEl>
                                          <p:spTgt spid="89"/>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83"/>
                                        </p:tgtEl>
                                        <p:attrNameLst>
                                          <p:attrName>style.visibility</p:attrName>
                                        </p:attrNameLst>
                                      </p:cBhvr>
                                      <p:to>
                                        <p:strVal val="visible"/>
                                      </p:to>
                                    </p:set>
                                    <p:animEffect transition="in" filter="wipe(left)">
                                      <p:cBhvr>
                                        <p:cTn id="78" dur="500"/>
                                        <p:tgtEl>
                                          <p:spTgt spid="83"/>
                                        </p:tgtEl>
                                      </p:cBhvr>
                                    </p:animEffect>
                                  </p:childTnLst>
                                </p:cTn>
                              </p:par>
                            </p:childTnLst>
                          </p:cTn>
                        </p:par>
                        <p:par>
                          <p:cTn id="79" fill="hold">
                            <p:stCondLst>
                              <p:cond delay="4100"/>
                            </p:stCondLst>
                            <p:childTnLst>
                              <p:par>
                                <p:cTn id="80" presetID="31" presetClass="entr" presetSubtype="0"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300" fill="hold"/>
                                        <p:tgtEl>
                                          <p:spTgt spid="96"/>
                                        </p:tgtEl>
                                        <p:attrNameLst>
                                          <p:attrName>ppt_w</p:attrName>
                                        </p:attrNameLst>
                                      </p:cBhvr>
                                      <p:tavLst>
                                        <p:tav tm="0">
                                          <p:val>
                                            <p:fltVal val="0"/>
                                          </p:val>
                                        </p:tav>
                                        <p:tav tm="100000">
                                          <p:val>
                                            <p:strVal val="#ppt_w"/>
                                          </p:val>
                                        </p:tav>
                                      </p:tavLst>
                                    </p:anim>
                                    <p:anim calcmode="lin" valueType="num">
                                      <p:cBhvr>
                                        <p:cTn id="83" dur="300" fill="hold"/>
                                        <p:tgtEl>
                                          <p:spTgt spid="96"/>
                                        </p:tgtEl>
                                        <p:attrNameLst>
                                          <p:attrName>ppt_h</p:attrName>
                                        </p:attrNameLst>
                                      </p:cBhvr>
                                      <p:tavLst>
                                        <p:tav tm="0">
                                          <p:val>
                                            <p:fltVal val="0"/>
                                          </p:val>
                                        </p:tav>
                                        <p:tav tm="100000">
                                          <p:val>
                                            <p:strVal val="#ppt_h"/>
                                          </p:val>
                                        </p:tav>
                                      </p:tavLst>
                                    </p:anim>
                                    <p:anim calcmode="lin" valueType="num">
                                      <p:cBhvr>
                                        <p:cTn id="84" dur="300" fill="hold"/>
                                        <p:tgtEl>
                                          <p:spTgt spid="96"/>
                                        </p:tgtEl>
                                        <p:attrNameLst>
                                          <p:attrName>style.rotation</p:attrName>
                                        </p:attrNameLst>
                                      </p:cBhvr>
                                      <p:tavLst>
                                        <p:tav tm="0">
                                          <p:val>
                                            <p:fltVal val="90"/>
                                          </p:val>
                                        </p:tav>
                                        <p:tav tm="100000">
                                          <p:val>
                                            <p:fltVal val="0"/>
                                          </p:val>
                                        </p:tav>
                                      </p:tavLst>
                                    </p:anim>
                                    <p:animEffect transition="in" filter="fade">
                                      <p:cBhvr>
                                        <p:cTn id="85" dur="300"/>
                                        <p:tgtEl>
                                          <p:spTgt spid="96"/>
                                        </p:tgtEl>
                                      </p:cBhvr>
                                    </p:animEffect>
                                  </p:childTnLst>
                                </p:cTn>
                              </p:par>
                            </p:childTnLst>
                          </p:cTn>
                        </p:par>
                        <p:par>
                          <p:cTn id="86" fill="hold">
                            <p:stCondLst>
                              <p:cond delay="4400"/>
                            </p:stCondLst>
                            <p:childTnLst>
                              <p:par>
                                <p:cTn id="87" presetID="22" presetClass="entr" presetSubtype="8"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wipe(left)">
                                      <p:cBhvr>
                                        <p:cTn id="89" dur="500"/>
                                        <p:tgtEl>
                                          <p:spTgt spid="90"/>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84"/>
                                        </p:tgtEl>
                                        <p:attrNameLst>
                                          <p:attrName>style.visibility</p:attrName>
                                        </p:attrNameLst>
                                      </p:cBhvr>
                                      <p:to>
                                        <p:strVal val="visible"/>
                                      </p:to>
                                    </p:set>
                                    <p:animEffect transition="in" filter="wipe(left)">
                                      <p:cBhvr>
                                        <p:cTn id="92" dur="500"/>
                                        <p:tgtEl>
                                          <p:spTgt spid="84"/>
                                        </p:tgtEl>
                                      </p:cBhvr>
                                    </p:animEffect>
                                  </p:childTnLst>
                                </p:cTn>
                              </p:par>
                            </p:childTnLst>
                          </p:cTn>
                        </p:par>
                        <p:par>
                          <p:cTn id="93" fill="hold">
                            <p:stCondLst>
                              <p:cond delay="4900"/>
                            </p:stCondLst>
                            <p:childTnLst>
                              <p:par>
                                <p:cTn id="94" presetID="31" presetClass="entr" presetSubtype="0" fill="hold" grpId="0" nodeType="afterEffect">
                                  <p:stCondLst>
                                    <p:cond delay="0"/>
                                  </p:stCondLst>
                                  <p:childTnLst>
                                    <p:set>
                                      <p:cBhvr>
                                        <p:cTn id="95" dur="1" fill="hold">
                                          <p:stCondLst>
                                            <p:cond delay="0"/>
                                          </p:stCondLst>
                                        </p:cTn>
                                        <p:tgtEl>
                                          <p:spTgt spid="97"/>
                                        </p:tgtEl>
                                        <p:attrNameLst>
                                          <p:attrName>style.visibility</p:attrName>
                                        </p:attrNameLst>
                                      </p:cBhvr>
                                      <p:to>
                                        <p:strVal val="visible"/>
                                      </p:to>
                                    </p:set>
                                    <p:anim calcmode="lin" valueType="num">
                                      <p:cBhvr>
                                        <p:cTn id="96" dur="300" fill="hold"/>
                                        <p:tgtEl>
                                          <p:spTgt spid="97"/>
                                        </p:tgtEl>
                                        <p:attrNameLst>
                                          <p:attrName>ppt_w</p:attrName>
                                        </p:attrNameLst>
                                      </p:cBhvr>
                                      <p:tavLst>
                                        <p:tav tm="0">
                                          <p:val>
                                            <p:fltVal val="0"/>
                                          </p:val>
                                        </p:tav>
                                        <p:tav tm="100000">
                                          <p:val>
                                            <p:strVal val="#ppt_w"/>
                                          </p:val>
                                        </p:tav>
                                      </p:tavLst>
                                    </p:anim>
                                    <p:anim calcmode="lin" valueType="num">
                                      <p:cBhvr>
                                        <p:cTn id="97" dur="300" fill="hold"/>
                                        <p:tgtEl>
                                          <p:spTgt spid="97"/>
                                        </p:tgtEl>
                                        <p:attrNameLst>
                                          <p:attrName>ppt_h</p:attrName>
                                        </p:attrNameLst>
                                      </p:cBhvr>
                                      <p:tavLst>
                                        <p:tav tm="0">
                                          <p:val>
                                            <p:fltVal val="0"/>
                                          </p:val>
                                        </p:tav>
                                        <p:tav tm="100000">
                                          <p:val>
                                            <p:strVal val="#ppt_h"/>
                                          </p:val>
                                        </p:tav>
                                      </p:tavLst>
                                    </p:anim>
                                    <p:anim calcmode="lin" valueType="num">
                                      <p:cBhvr>
                                        <p:cTn id="98" dur="300" fill="hold"/>
                                        <p:tgtEl>
                                          <p:spTgt spid="97"/>
                                        </p:tgtEl>
                                        <p:attrNameLst>
                                          <p:attrName>style.rotation</p:attrName>
                                        </p:attrNameLst>
                                      </p:cBhvr>
                                      <p:tavLst>
                                        <p:tav tm="0">
                                          <p:val>
                                            <p:fltVal val="90"/>
                                          </p:val>
                                        </p:tav>
                                        <p:tav tm="100000">
                                          <p:val>
                                            <p:fltVal val="0"/>
                                          </p:val>
                                        </p:tav>
                                      </p:tavLst>
                                    </p:anim>
                                    <p:animEffect transition="in" filter="fade">
                                      <p:cBhvr>
                                        <p:cTn id="99" dur="300"/>
                                        <p:tgtEl>
                                          <p:spTgt spid="97"/>
                                        </p:tgtEl>
                                      </p:cBhvr>
                                    </p:animEffect>
                                  </p:childTnLst>
                                </p:cTn>
                              </p:par>
                            </p:childTnLst>
                          </p:cTn>
                        </p:par>
                        <p:par>
                          <p:cTn id="100" fill="hold">
                            <p:stCondLst>
                              <p:cond delay="5200"/>
                            </p:stCondLst>
                            <p:childTnLst>
                              <p:par>
                                <p:cTn id="101" presetID="22" presetClass="entr" presetSubtype="8" fill="hold" grpId="0" nodeType="afterEffect">
                                  <p:stCondLst>
                                    <p:cond delay="0"/>
                                  </p:stCondLst>
                                  <p:childTnLst>
                                    <p:set>
                                      <p:cBhvr>
                                        <p:cTn id="102" dur="1" fill="hold">
                                          <p:stCondLst>
                                            <p:cond delay="0"/>
                                          </p:stCondLst>
                                        </p:cTn>
                                        <p:tgtEl>
                                          <p:spTgt spid="91"/>
                                        </p:tgtEl>
                                        <p:attrNameLst>
                                          <p:attrName>style.visibility</p:attrName>
                                        </p:attrNameLst>
                                      </p:cBhvr>
                                      <p:to>
                                        <p:strVal val="visible"/>
                                      </p:to>
                                    </p:set>
                                    <p:animEffect transition="in" filter="wipe(left)">
                                      <p:cBhvr>
                                        <p:cTn id="103" dur="500"/>
                                        <p:tgtEl>
                                          <p:spTgt spid="91"/>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500"/>
                                        <p:tgtEl>
                                          <p:spTgt spid="85"/>
                                        </p:tgtEl>
                                      </p:cBhvr>
                                    </p:animEffect>
                                  </p:childTnLst>
                                </p:cTn>
                              </p:par>
                            </p:childTnLst>
                          </p:cTn>
                        </p:par>
                        <p:par>
                          <p:cTn id="107" fill="hold">
                            <p:stCondLst>
                              <p:cond delay="5700"/>
                            </p:stCondLst>
                            <p:childTnLst>
                              <p:par>
                                <p:cTn id="108" presetID="31" presetClass="entr" presetSubtype="0" fill="hold" grpId="0" nodeType="afterEffect">
                                  <p:stCondLst>
                                    <p:cond delay="0"/>
                                  </p:stCondLst>
                                  <p:childTnLst>
                                    <p:set>
                                      <p:cBhvr>
                                        <p:cTn id="109" dur="1" fill="hold">
                                          <p:stCondLst>
                                            <p:cond delay="0"/>
                                          </p:stCondLst>
                                        </p:cTn>
                                        <p:tgtEl>
                                          <p:spTgt spid="98"/>
                                        </p:tgtEl>
                                        <p:attrNameLst>
                                          <p:attrName>style.visibility</p:attrName>
                                        </p:attrNameLst>
                                      </p:cBhvr>
                                      <p:to>
                                        <p:strVal val="visible"/>
                                      </p:to>
                                    </p:set>
                                    <p:anim calcmode="lin" valueType="num">
                                      <p:cBhvr>
                                        <p:cTn id="110" dur="300" fill="hold"/>
                                        <p:tgtEl>
                                          <p:spTgt spid="98"/>
                                        </p:tgtEl>
                                        <p:attrNameLst>
                                          <p:attrName>ppt_w</p:attrName>
                                        </p:attrNameLst>
                                      </p:cBhvr>
                                      <p:tavLst>
                                        <p:tav tm="0">
                                          <p:val>
                                            <p:fltVal val="0"/>
                                          </p:val>
                                        </p:tav>
                                        <p:tav tm="100000">
                                          <p:val>
                                            <p:strVal val="#ppt_w"/>
                                          </p:val>
                                        </p:tav>
                                      </p:tavLst>
                                    </p:anim>
                                    <p:anim calcmode="lin" valueType="num">
                                      <p:cBhvr>
                                        <p:cTn id="111" dur="300" fill="hold"/>
                                        <p:tgtEl>
                                          <p:spTgt spid="98"/>
                                        </p:tgtEl>
                                        <p:attrNameLst>
                                          <p:attrName>ppt_h</p:attrName>
                                        </p:attrNameLst>
                                      </p:cBhvr>
                                      <p:tavLst>
                                        <p:tav tm="0">
                                          <p:val>
                                            <p:fltVal val="0"/>
                                          </p:val>
                                        </p:tav>
                                        <p:tav tm="100000">
                                          <p:val>
                                            <p:strVal val="#ppt_h"/>
                                          </p:val>
                                        </p:tav>
                                      </p:tavLst>
                                    </p:anim>
                                    <p:anim calcmode="lin" valueType="num">
                                      <p:cBhvr>
                                        <p:cTn id="112" dur="300" fill="hold"/>
                                        <p:tgtEl>
                                          <p:spTgt spid="98"/>
                                        </p:tgtEl>
                                        <p:attrNameLst>
                                          <p:attrName>style.rotation</p:attrName>
                                        </p:attrNameLst>
                                      </p:cBhvr>
                                      <p:tavLst>
                                        <p:tav tm="0">
                                          <p:val>
                                            <p:fltVal val="90"/>
                                          </p:val>
                                        </p:tav>
                                        <p:tav tm="100000">
                                          <p:val>
                                            <p:fltVal val="0"/>
                                          </p:val>
                                        </p:tav>
                                      </p:tavLst>
                                    </p:anim>
                                    <p:animEffect transition="in" filter="fade">
                                      <p:cBhvr>
                                        <p:cTn id="113" dur="300"/>
                                        <p:tgtEl>
                                          <p:spTgt spid="98"/>
                                        </p:tgtEl>
                                      </p:cBhvr>
                                    </p:animEffect>
                                  </p:childTnLst>
                                </p:cTn>
                              </p:par>
                            </p:childTnLst>
                          </p:cTn>
                        </p:par>
                        <p:par>
                          <p:cTn id="114" fill="hold">
                            <p:stCondLst>
                              <p:cond delay="6000"/>
                            </p:stCondLst>
                            <p:childTnLst>
                              <p:par>
                                <p:cTn id="115" presetID="22" presetClass="entr" presetSubtype="8" fill="hold" grpId="0" nodeType="afterEffect">
                                  <p:stCondLst>
                                    <p:cond delay="0"/>
                                  </p:stCondLst>
                                  <p:childTnLst>
                                    <p:set>
                                      <p:cBhvr>
                                        <p:cTn id="116" dur="1" fill="hold">
                                          <p:stCondLst>
                                            <p:cond delay="0"/>
                                          </p:stCondLst>
                                        </p:cTn>
                                        <p:tgtEl>
                                          <p:spTgt spid="92"/>
                                        </p:tgtEl>
                                        <p:attrNameLst>
                                          <p:attrName>style.visibility</p:attrName>
                                        </p:attrNameLst>
                                      </p:cBhvr>
                                      <p:to>
                                        <p:strVal val="visible"/>
                                      </p:to>
                                    </p:set>
                                    <p:animEffect transition="in" filter="wipe(left)">
                                      <p:cBhvr>
                                        <p:cTn id="117" dur="500"/>
                                        <p:tgtEl>
                                          <p:spTgt spid="92"/>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86"/>
                                        </p:tgtEl>
                                        <p:attrNameLst>
                                          <p:attrName>style.visibility</p:attrName>
                                        </p:attrNameLst>
                                      </p:cBhvr>
                                      <p:to>
                                        <p:strVal val="visible"/>
                                      </p:to>
                                    </p:set>
                                    <p:animEffect transition="in" filter="wipe(left)">
                                      <p:cBhvr>
                                        <p:cTn id="120" dur="500"/>
                                        <p:tgtEl>
                                          <p:spTgt spid="86"/>
                                        </p:tgtEl>
                                      </p:cBhvr>
                                    </p:animEffect>
                                  </p:childTnLst>
                                </p:cTn>
                              </p:par>
                              <p:par>
                                <p:cTn id="121" presetID="1" presetClass="entr" presetSubtype="0" fill="hold" grpId="1" nodeType="withEffect">
                                  <p:stCondLst>
                                    <p:cond delay="1000"/>
                                  </p:stCondLst>
                                  <p:childTnLst>
                                    <p:set>
                                      <p:cBhvr>
                                        <p:cTn id="122" dur="1" fill="hold">
                                          <p:stCondLst>
                                            <p:cond delay="0"/>
                                          </p:stCondLst>
                                        </p:cTn>
                                        <p:tgtEl>
                                          <p:spTgt spid="31"/>
                                        </p:tgtEl>
                                        <p:attrNameLst>
                                          <p:attrName>style.visibility</p:attrName>
                                        </p:attrNameLst>
                                      </p:cBhvr>
                                      <p:to>
                                        <p:strVal val="visible"/>
                                      </p:to>
                                    </p:set>
                                  </p:childTnLst>
                                </p:cTn>
                              </p:par>
                              <p:par>
                                <p:cTn id="123" presetID="56" presetClass="path" presetSubtype="0" accel="50000" decel="50000" fill="hold" grpId="0" nodeType="withEffect">
                                  <p:stCondLst>
                                    <p:cond delay="1000"/>
                                  </p:stCondLst>
                                  <p:childTnLst>
                                    <p:animMotion origin="layout" path="M -0.15782 -0.37731 L 2.70833E-6 -7.40741E-7 " pathEditMode="relative" rAng="0" ptsTypes="AA">
                                      <p:cBhvr>
                                        <p:cTn id="124" dur="500" fill="hold"/>
                                        <p:tgtEl>
                                          <p:spTgt spid="31"/>
                                        </p:tgtEl>
                                        <p:attrNameLst>
                                          <p:attrName>ppt_x</p:attrName>
                                          <p:attrName>ppt_y</p:attrName>
                                        </p:attrNameLst>
                                      </p:cBhvr>
                                      <p:rCtr x="7891" y="18866"/>
                                    </p:animMotion>
                                  </p:childTnLst>
                                </p:cTn>
                              </p:par>
                            </p:childTnLst>
                          </p:cTn>
                        </p:par>
                        <p:par>
                          <p:cTn id="125" fill="hold">
                            <p:stCondLst>
                              <p:cond delay="7500"/>
                            </p:stCondLst>
                            <p:childTnLst>
                              <p:par>
                                <p:cTn id="126" presetID="31" presetClass="entr" presetSubtype="0" fill="hold" grpId="0" nodeType="afterEffect">
                                  <p:stCondLst>
                                    <p:cond delay="0"/>
                                  </p:stCondLst>
                                  <p:childTnLst>
                                    <p:set>
                                      <p:cBhvr>
                                        <p:cTn id="127" dur="1" fill="hold">
                                          <p:stCondLst>
                                            <p:cond delay="0"/>
                                          </p:stCondLst>
                                        </p:cTn>
                                        <p:tgtEl>
                                          <p:spTgt spid="34"/>
                                        </p:tgtEl>
                                        <p:attrNameLst>
                                          <p:attrName>style.visibility</p:attrName>
                                        </p:attrNameLst>
                                      </p:cBhvr>
                                      <p:to>
                                        <p:strVal val="visible"/>
                                      </p:to>
                                    </p:set>
                                    <p:anim calcmode="lin" valueType="num">
                                      <p:cBhvr>
                                        <p:cTn id="128" dur="300" fill="hold"/>
                                        <p:tgtEl>
                                          <p:spTgt spid="34"/>
                                        </p:tgtEl>
                                        <p:attrNameLst>
                                          <p:attrName>ppt_w</p:attrName>
                                        </p:attrNameLst>
                                      </p:cBhvr>
                                      <p:tavLst>
                                        <p:tav tm="0">
                                          <p:val>
                                            <p:fltVal val="0"/>
                                          </p:val>
                                        </p:tav>
                                        <p:tav tm="100000">
                                          <p:val>
                                            <p:strVal val="#ppt_w"/>
                                          </p:val>
                                        </p:tav>
                                      </p:tavLst>
                                    </p:anim>
                                    <p:anim calcmode="lin" valueType="num">
                                      <p:cBhvr>
                                        <p:cTn id="129" dur="300" fill="hold"/>
                                        <p:tgtEl>
                                          <p:spTgt spid="34"/>
                                        </p:tgtEl>
                                        <p:attrNameLst>
                                          <p:attrName>ppt_h</p:attrName>
                                        </p:attrNameLst>
                                      </p:cBhvr>
                                      <p:tavLst>
                                        <p:tav tm="0">
                                          <p:val>
                                            <p:fltVal val="0"/>
                                          </p:val>
                                        </p:tav>
                                        <p:tav tm="100000">
                                          <p:val>
                                            <p:strVal val="#ppt_h"/>
                                          </p:val>
                                        </p:tav>
                                      </p:tavLst>
                                    </p:anim>
                                    <p:anim calcmode="lin" valueType="num">
                                      <p:cBhvr>
                                        <p:cTn id="130" dur="300" fill="hold"/>
                                        <p:tgtEl>
                                          <p:spTgt spid="34"/>
                                        </p:tgtEl>
                                        <p:attrNameLst>
                                          <p:attrName>style.rotation</p:attrName>
                                        </p:attrNameLst>
                                      </p:cBhvr>
                                      <p:tavLst>
                                        <p:tav tm="0">
                                          <p:val>
                                            <p:fltVal val="90"/>
                                          </p:val>
                                        </p:tav>
                                        <p:tav tm="100000">
                                          <p:val>
                                            <p:fltVal val="0"/>
                                          </p:val>
                                        </p:tav>
                                      </p:tavLst>
                                    </p:anim>
                                    <p:animEffect transition="in" filter="fade">
                                      <p:cBhvr>
                                        <p:cTn id="131" dur="300"/>
                                        <p:tgtEl>
                                          <p:spTgt spid="34"/>
                                        </p:tgtEl>
                                      </p:cBhvr>
                                    </p:animEffect>
                                  </p:childTnLst>
                                </p:cTn>
                              </p:par>
                            </p:childTnLst>
                          </p:cTn>
                        </p:par>
                        <p:par>
                          <p:cTn id="132" fill="hold">
                            <p:stCondLst>
                              <p:cond delay="7800"/>
                            </p:stCondLst>
                            <p:childTnLst>
                              <p:par>
                                <p:cTn id="133" presetID="22" presetClass="entr" presetSubtype="8"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left)">
                                      <p:cBhvr>
                                        <p:cTn id="135" dur="500"/>
                                        <p:tgtEl>
                                          <p:spTgt spid="33"/>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par>
                                <p:cTn id="139" presetID="1" presetClass="entr" presetSubtype="0" fill="hold" grpId="1" nodeType="withEffect">
                                  <p:stCondLst>
                                    <p:cond delay="1000"/>
                                  </p:stCondLst>
                                  <p:childTnLst>
                                    <p:set>
                                      <p:cBhvr>
                                        <p:cTn id="140" dur="1" fill="hold">
                                          <p:stCondLst>
                                            <p:cond delay="0"/>
                                          </p:stCondLst>
                                        </p:cTn>
                                        <p:tgtEl>
                                          <p:spTgt spid="35"/>
                                        </p:tgtEl>
                                        <p:attrNameLst>
                                          <p:attrName>style.visibility</p:attrName>
                                        </p:attrNameLst>
                                      </p:cBhvr>
                                      <p:to>
                                        <p:strVal val="visible"/>
                                      </p:to>
                                    </p:set>
                                  </p:childTnLst>
                                </p:cTn>
                              </p:par>
                              <p:par>
                                <p:cTn id="141" presetID="56" presetClass="path" presetSubtype="0" accel="50000" decel="50000" fill="hold" grpId="0" nodeType="withEffect">
                                  <p:stCondLst>
                                    <p:cond delay="1000"/>
                                  </p:stCondLst>
                                  <p:childTnLst>
                                    <p:animMotion origin="layout" path="M -0.15782 -0.37732 L 4.58333E-6 3.7037E-6 " pathEditMode="relative" rAng="0" ptsTypes="AA">
                                      <p:cBhvr>
                                        <p:cTn id="142" dur="500" fill="hold"/>
                                        <p:tgtEl>
                                          <p:spTgt spid="35"/>
                                        </p:tgtEl>
                                        <p:attrNameLst>
                                          <p:attrName>ppt_x</p:attrName>
                                          <p:attrName>ppt_y</p:attrName>
                                        </p:attrNameLst>
                                      </p:cBhvr>
                                      <p:rCtr x="7891" y="18866"/>
                                    </p:animMotion>
                                  </p:childTnLst>
                                </p:cTn>
                              </p:par>
                            </p:childTnLst>
                          </p:cTn>
                        </p:par>
                        <p:par>
                          <p:cTn id="143" fill="hold">
                            <p:stCondLst>
                              <p:cond delay="9300"/>
                            </p:stCondLst>
                            <p:childTnLst>
                              <p:par>
                                <p:cTn id="144" presetID="31" presetClass="entr" presetSubtype="0" fill="hold" grpId="0" nodeType="afterEffect">
                                  <p:stCondLst>
                                    <p:cond delay="0"/>
                                  </p:stCondLst>
                                  <p:childTnLst>
                                    <p:set>
                                      <p:cBhvr>
                                        <p:cTn id="145" dur="1" fill="hold">
                                          <p:stCondLst>
                                            <p:cond delay="0"/>
                                          </p:stCondLst>
                                        </p:cTn>
                                        <p:tgtEl>
                                          <p:spTgt spid="38"/>
                                        </p:tgtEl>
                                        <p:attrNameLst>
                                          <p:attrName>style.visibility</p:attrName>
                                        </p:attrNameLst>
                                      </p:cBhvr>
                                      <p:to>
                                        <p:strVal val="visible"/>
                                      </p:to>
                                    </p:set>
                                    <p:anim calcmode="lin" valueType="num">
                                      <p:cBhvr>
                                        <p:cTn id="146" dur="300" fill="hold"/>
                                        <p:tgtEl>
                                          <p:spTgt spid="38"/>
                                        </p:tgtEl>
                                        <p:attrNameLst>
                                          <p:attrName>ppt_w</p:attrName>
                                        </p:attrNameLst>
                                      </p:cBhvr>
                                      <p:tavLst>
                                        <p:tav tm="0">
                                          <p:val>
                                            <p:fltVal val="0"/>
                                          </p:val>
                                        </p:tav>
                                        <p:tav tm="100000">
                                          <p:val>
                                            <p:strVal val="#ppt_w"/>
                                          </p:val>
                                        </p:tav>
                                      </p:tavLst>
                                    </p:anim>
                                    <p:anim calcmode="lin" valueType="num">
                                      <p:cBhvr>
                                        <p:cTn id="147" dur="300" fill="hold"/>
                                        <p:tgtEl>
                                          <p:spTgt spid="38"/>
                                        </p:tgtEl>
                                        <p:attrNameLst>
                                          <p:attrName>ppt_h</p:attrName>
                                        </p:attrNameLst>
                                      </p:cBhvr>
                                      <p:tavLst>
                                        <p:tav tm="0">
                                          <p:val>
                                            <p:fltVal val="0"/>
                                          </p:val>
                                        </p:tav>
                                        <p:tav tm="100000">
                                          <p:val>
                                            <p:strVal val="#ppt_h"/>
                                          </p:val>
                                        </p:tav>
                                      </p:tavLst>
                                    </p:anim>
                                    <p:anim calcmode="lin" valueType="num">
                                      <p:cBhvr>
                                        <p:cTn id="148" dur="300" fill="hold"/>
                                        <p:tgtEl>
                                          <p:spTgt spid="38"/>
                                        </p:tgtEl>
                                        <p:attrNameLst>
                                          <p:attrName>style.rotation</p:attrName>
                                        </p:attrNameLst>
                                      </p:cBhvr>
                                      <p:tavLst>
                                        <p:tav tm="0">
                                          <p:val>
                                            <p:fltVal val="90"/>
                                          </p:val>
                                        </p:tav>
                                        <p:tav tm="100000">
                                          <p:val>
                                            <p:fltVal val="0"/>
                                          </p:val>
                                        </p:tav>
                                      </p:tavLst>
                                    </p:anim>
                                    <p:animEffect transition="in" filter="fade">
                                      <p:cBhvr>
                                        <p:cTn id="149" dur="300"/>
                                        <p:tgtEl>
                                          <p:spTgt spid="38"/>
                                        </p:tgtEl>
                                      </p:cBhvr>
                                    </p:animEffect>
                                  </p:childTnLst>
                                </p:cTn>
                              </p:par>
                            </p:childTnLst>
                          </p:cTn>
                        </p:par>
                        <p:par>
                          <p:cTn id="150" fill="hold">
                            <p:stCondLst>
                              <p:cond delay="9600"/>
                            </p:stCondLst>
                            <p:childTnLst>
                              <p:par>
                                <p:cTn id="151" presetID="22" presetClass="entr" presetSubtype="8" fill="hold" grpId="0" nodeType="afterEffect">
                                  <p:stCondLst>
                                    <p:cond delay="0"/>
                                  </p:stCondLst>
                                  <p:childTnLst>
                                    <p:set>
                                      <p:cBhvr>
                                        <p:cTn id="152" dur="1" fill="hold">
                                          <p:stCondLst>
                                            <p:cond delay="0"/>
                                          </p:stCondLst>
                                        </p:cTn>
                                        <p:tgtEl>
                                          <p:spTgt spid="37"/>
                                        </p:tgtEl>
                                        <p:attrNameLst>
                                          <p:attrName>style.visibility</p:attrName>
                                        </p:attrNameLst>
                                      </p:cBhvr>
                                      <p:to>
                                        <p:strVal val="visible"/>
                                      </p:to>
                                    </p:set>
                                    <p:animEffect transition="in" filter="wipe(left)">
                                      <p:cBhvr>
                                        <p:cTn id="153" dur="500"/>
                                        <p:tgtEl>
                                          <p:spTgt spid="37"/>
                                        </p:tgtEl>
                                      </p:cBhvr>
                                    </p:animEffect>
                                  </p:childTnLst>
                                </p:cTn>
                              </p:par>
                              <p:par>
                                <p:cTn id="154" presetID="22" presetClass="entr" presetSubtype="8" fill="hold" grpId="0" nodeType="withEffect">
                                  <p:stCondLst>
                                    <p:cond delay="0"/>
                                  </p:stCondLst>
                                  <p:childTnLst>
                                    <p:set>
                                      <p:cBhvr>
                                        <p:cTn id="155" dur="1" fill="hold">
                                          <p:stCondLst>
                                            <p:cond delay="0"/>
                                          </p:stCondLst>
                                        </p:cTn>
                                        <p:tgtEl>
                                          <p:spTgt spid="36"/>
                                        </p:tgtEl>
                                        <p:attrNameLst>
                                          <p:attrName>style.visibility</p:attrName>
                                        </p:attrNameLst>
                                      </p:cBhvr>
                                      <p:to>
                                        <p:strVal val="visible"/>
                                      </p:to>
                                    </p:set>
                                    <p:animEffect transition="in" filter="wipe(left)">
                                      <p:cBhvr>
                                        <p:cTn id="15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2" grpId="0" animBg="1"/>
      <p:bldP spid="83" grpId="0" animBg="1"/>
      <p:bldP spid="84" grpId="0" animBg="1"/>
      <p:bldP spid="85" grpId="0" animBg="1"/>
      <p:bldP spid="86" grpId="0" animBg="1"/>
      <p:bldP spid="88" grpId="0"/>
      <p:bldP spid="89" grpId="0"/>
      <p:bldP spid="90" grpId="0"/>
      <p:bldP spid="91" grpId="0"/>
      <p:bldP spid="92" grpId="0"/>
      <p:bldP spid="94" grpId="0"/>
      <p:bldP spid="95" grpId="0"/>
      <p:bldP spid="96" grpId="0"/>
      <p:bldP spid="97" grpId="0"/>
      <p:bldP spid="98" grpId="0"/>
      <p:bldP spid="99" grpId="0" animBg="1"/>
      <p:bldP spid="101" grpId="0"/>
      <p:bldP spid="102" grpId="0"/>
      <p:bldP spid="31" grpId="0" animBg="1"/>
      <p:bldP spid="31" grpId="1" animBg="1"/>
      <p:bldP spid="32" grpId="0" animBg="1"/>
      <p:bldP spid="33" grpId="0"/>
      <p:bldP spid="34" grpId="0"/>
      <p:bldP spid="35" grpId="0" animBg="1"/>
      <p:bldP spid="35" grpId="1" animBg="1"/>
      <p:bldP spid="36" grpId="0" animBg="1"/>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7">
            <a:extLst>
              <a:ext uri="{FF2B5EF4-FFF2-40B4-BE49-F238E27FC236}">
                <a16:creationId xmlns:a16="http://schemas.microsoft.com/office/drawing/2014/main" id="{B1831DCC-3FE5-4A98-B840-17A03A4CDB89}"/>
              </a:ext>
            </a:extLst>
          </p:cNvPr>
          <p:cNvSpPr txBox="1"/>
          <p:nvPr/>
        </p:nvSpPr>
        <p:spPr>
          <a:xfrm>
            <a:off x="5556320" y="2986367"/>
            <a:ext cx="3451411" cy="1033208"/>
          </a:xfrm>
          <a:prstGeom prst="rect">
            <a:avLst/>
          </a:prstGeom>
          <a:noFill/>
          <a:ln>
            <a:noFill/>
          </a:ln>
        </p:spPr>
        <p:txBody>
          <a:bodyPr wrap="none" lIns="108816" tIns="54408" rIns="108816" bIns="5440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6000" b="0" i="0" u="none" strike="noStrike" kern="0" cap="none" spc="300" normalizeH="0" baseline="0" noProof="0" dirty="0" smtClean="0">
                <a:ln>
                  <a:noFill/>
                </a:ln>
                <a:solidFill>
                  <a:srgbClr val="FFC000"/>
                </a:solidFill>
                <a:effectLst/>
                <a:uLnTx/>
                <a:uFillTx/>
                <a:latin typeface="微软雅黑" pitchFamily="34" charset="-122"/>
                <a:ea typeface="微软雅黑" pitchFamily="34" charset="-122"/>
              </a:rPr>
              <a:t>数据</a:t>
            </a:r>
            <a:r>
              <a:rPr lang="zh-CN" altLang="en-US" sz="6000" kern="0" spc="300" dirty="0">
                <a:solidFill>
                  <a:srgbClr val="FFC000"/>
                </a:solidFill>
                <a:latin typeface="微软雅黑" pitchFamily="34" charset="-122"/>
                <a:ea typeface="微软雅黑" pitchFamily="34" charset="-122"/>
              </a:rPr>
              <a:t>探索</a:t>
            </a:r>
            <a:endParaRPr kumimoji="0" lang="zh-CN" altLang="en-US" sz="6000" b="0" i="0" u="none" strike="noStrike" kern="0" cap="none" spc="300" normalizeH="0" baseline="0" noProof="0" dirty="0">
              <a:ln>
                <a:noFill/>
              </a:ln>
              <a:solidFill>
                <a:srgbClr val="FFC000"/>
              </a:solidFill>
              <a:effectLst/>
              <a:uLnTx/>
              <a:uFillTx/>
              <a:latin typeface="微软雅黑" pitchFamily="34" charset="-122"/>
              <a:ea typeface="微软雅黑" pitchFamily="34" charset="-122"/>
            </a:endParaRPr>
          </a:p>
        </p:txBody>
      </p:sp>
      <p:sp>
        <p:nvSpPr>
          <p:cNvPr id="10" name="TextBox 93">
            <a:extLst>
              <a:ext uri="{FF2B5EF4-FFF2-40B4-BE49-F238E27FC236}">
                <a16:creationId xmlns:a16="http://schemas.microsoft.com/office/drawing/2014/main" id="{144C258E-C368-4439-AAFF-9E82CC7D48A5}"/>
              </a:ext>
            </a:extLst>
          </p:cNvPr>
          <p:cNvSpPr txBox="1"/>
          <p:nvPr/>
        </p:nvSpPr>
        <p:spPr>
          <a:xfrm>
            <a:off x="4345032" y="2912305"/>
            <a:ext cx="788824" cy="1217874"/>
          </a:xfrm>
          <a:prstGeom prst="rect">
            <a:avLst/>
          </a:prstGeom>
          <a:noFill/>
          <a:ln>
            <a:noFill/>
          </a:ln>
        </p:spPr>
        <p:txBody>
          <a:bodyPr wrap="none" lIns="108816" tIns="54408" rIns="108816" bIns="5440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7200" b="1" i="0" u="none" strike="noStrike" kern="0" cap="none" spc="0" normalizeH="0" baseline="0" noProof="0" dirty="0">
                <a:ln>
                  <a:noFill/>
                </a:ln>
                <a:solidFill>
                  <a:srgbClr val="FFC000"/>
                </a:solidFill>
                <a:effectLst/>
                <a:uLnTx/>
                <a:uFillTx/>
                <a:latin typeface="微软雅黑" pitchFamily="34" charset="-122"/>
                <a:ea typeface="微软雅黑" pitchFamily="34" charset="-122"/>
              </a:rPr>
              <a:t>1</a:t>
            </a:r>
            <a:endParaRPr kumimoji="0" lang="zh-CN" altLang="en-US" sz="72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spTree>
    <p:extLst>
      <p:ext uri="{BB962C8B-B14F-4D97-AF65-F5344CB8AC3E}">
        <p14:creationId xmlns:p14="http://schemas.microsoft.com/office/powerpoint/2010/main" val="302841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00" fill="hold"/>
                                        <p:tgtEl>
                                          <p:spTgt spid="10"/>
                                        </p:tgtEl>
                                        <p:attrNameLst>
                                          <p:attrName>ppt_w</p:attrName>
                                        </p:attrNameLst>
                                      </p:cBhvr>
                                      <p:tavLst>
                                        <p:tav tm="0">
                                          <p:val>
                                            <p:fltVal val="0"/>
                                          </p:val>
                                        </p:tav>
                                        <p:tav tm="100000">
                                          <p:val>
                                            <p:strVal val="#ppt_w"/>
                                          </p:val>
                                        </p:tav>
                                      </p:tavLst>
                                    </p:anim>
                                    <p:anim calcmode="lin" valueType="num">
                                      <p:cBhvr>
                                        <p:cTn id="8" dur="300" fill="hold"/>
                                        <p:tgtEl>
                                          <p:spTgt spid="10"/>
                                        </p:tgtEl>
                                        <p:attrNameLst>
                                          <p:attrName>ppt_h</p:attrName>
                                        </p:attrNameLst>
                                      </p:cBhvr>
                                      <p:tavLst>
                                        <p:tav tm="0">
                                          <p:val>
                                            <p:fltVal val="0"/>
                                          </p:val>
                                        </p:tav>
                                        <p:tav tm="100000">
                                          <p:val>
                                            <p:strVal val="#ppt_h"/>
                                          </p:val>
                                        </p:tav>
                                      </p:tavLst>
                                    </p:anim>
                                    <p:anim calcmode="lin" valueType="num">
                                      <p:cBhvr>
                                        <p:cTn id="9" dur="300" fill="hold"/>
                                        <p:tgtEl>
                                          <p:spTgt spid="10"/>
                                        </p:tgtEl>
                                        <p:attrNameLst>
                                          <p:attrName>style.rotation</p:attrName>
                                        </p:attrNameLst>
                                      </p:cBhvr>
                                      <p:tavLst>
                                        <p:tav tm="0">
                                          <p:val>
                                            <p:fltVal val="90"/>
                                          </p:val>
                                        </p:tav>
                                        <p:tav tm="100000">
                                          <p:val>
                                            <p:fltVal val="0"/>
                                          </p:val>
                                        </p:tav>
                                      </p:tavLst>
                                    </p:anim>
                                    <p:animEffect transition="in" filter="fade">
                                      <p:cBhvr>
                                        <p:cTn id="10" dur="300"/>
                                        <p:tgtEl>
                                          <p:spTgt spid="10"/>
                                        </p:tgtEl>
                                      </p:cBhvr>
                                    </p:animEffect>
                                  </p:childTnLst>
                                </p:cTn>
                              </p:par>
                            </p:childTnLst>
                          </p:cTn>
                        </p:par>
                        <p:par>
                          <p:cTn id="11" fill="hold">
                            <p:stCondLst>
                              <p:cond delay="3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rot="1247867">
            <a:off x="4752622" y="2573867"/>
            <a:ext cx="2178755" cy="1817511"/>
          </a:xfrm>
          <a:prstGeom prst="hexagon">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流程图: 接点 2"/>
          <p:cNvSpPr/>
          <p:nvPr/>
        </p:nvSpPr>
        <p:spPr>
          <a:xfrm>
            <a:off x="4869166" y="2573867"/>
            <a:ext cx="1918466" cy="1817510"/>
          </a:xfrm>
          <a:prstGeom prst="flowChartConnector">
            <a:avLst/>
          </a:prstGeom>
          <a:solidFill>
            <a:srgbClr val="0E12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221622" y="3005570"/>
            <a:ext cx="1213555" cy="954107"/>
          </a:xfrm>
          <a:prstGeom prst="rect">
            <a:avLst/>
          </a:prstGeom>
          <a:noFill/>
        </p:spPr>
        <p:txBody>
          <a:bodyPr wrap="square" rtlCol="0">
            <a:spAutoFit/>
          </a:bodyPr>
          <a:lstStyle/>
          <a:p>
            <a:pPr algn="ctr"/>
            <a:r>
              <a:rPr lang="zh-CN" altLang="en-US" sz="2800" b="1" dirty="0">
                <a:solidFill>
                  <a:srgbClr val="FFC000"/>
                </a:solidFill>
                <a:latin typeface="微软雅黑" panose="020B0503020204020204" pitchFamily="34" charset="-122"/>
                <a:ea typeface="微软雅黑" panose="020B0503020204020204" pitchFamily="34" charset="-122"/>
              </a:rPr>
              <a:t>基本流程</a:t>
            </a:r>
          </a:p>
        </p:txBody>
      </p:sp>
      <p:cxnSp>
        <p:nvCxnSpPr>
          <p:cNvPr id="7" name="直接连接符 6"/>
          <p:cNvCxnSpPr/>
          <p:nvPr/>
        </p:nvCxnSpPr>
        <p:spPr>
          <a:xfrm flipH="1">
            <a:off x="4817022" y="2399535"/>
            <a:ext cx="74788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132478" y="2187803"/>
            <a:ext cx="1749778" cy="400110"/>
          </a:xfrm>
          <a:prstGeom prst="rect">
            <a:avLst/>
          </a:prstGeom>
          <a:noFill/>
        </p:spPr>
        <p:txBody>
          <a:bodyPr wrap="square" rtlCol="0">
            <a:spAutoFit/>
          </a:bodyPr>
          <a:lstStyle/>
          <a:p>
            <a:r>
              <a:rPr lang="zh-CN" altLang="en-US" sz="2000" b="1" dirty="0" smtClean="0">
                <a:solidFill>
                  <a:srgbClr val="FFC000"/>
                </a:solidFill>
                <a:latin typeface="微软雅黑" panose="020B0503020204020204" pitchFamily="34" charset="-122"/>
                <a:ea typeface="微软雅黑" panose="020B0503020204020204" pitchFamily="34" charset="-122"/>
              </a:rPr>
              <a:t>数据特征解释</a:t>
            </a:r>
            <a:endParaRPr lang="zh-CN" altLang="en-US" sz="2000" b="1" dirty="0">
              <a:solidFill>
                <a:srgbClr val="FFC000"/>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flipH="1">
            <a:off x="4069133" y="3110089"/>
            <a:ext cx="7478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4203444" y="4097866"/>
            <a:ext cx="7478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6772674" y="2879270"/>
            <a:ext cx="7478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6869287" y="3860037"/>
            <a:ext cx="7478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6121398" y="4538132"/>
            <a:ext cx="747889"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408028" y="2895318"/>
            <a:ext cx="1758244" cy="400110"/>
          </a:xfrm>
          <a:prstGeom prst="rect">
            <a:avLst/>
          </a:prstGeom>
          <a:noFill/>
        </p:spPr>
        <p:txBody>
          <a:bodyPr wrap="square" rtlCol="0">
            <a:spAutoFit/>
          </a:bodyPr>
          <a:lstStyle/>
          <a:p>
            <a:r>
              <a:rPr lang="zh-CN" altLang="en-US" sz="2000" b="1" dirty="0" smtClean="0">
                <a:solidFill>
                  <a:srgbClr val="FFC000"/>
                </a:solidFill>
                <a:latin typeface="微软雅黑" panose="020B0503020204020204" pitchFamily="34" charset="-122"/>
                <a:ea typeface="微软雅黑" panose="020B0503020204020204" pitchFamily="34" charset="-122"/>
              </a:rPr>
              <a:t>数据分布情况</a:t>
            </a:r>
            <a:endParaRPr lang="zh-CN" altLang="en-US" sz="2000" b="1" dirty="0">
              <a:solidFill>
                <a:srgbClr val="FFC000"/>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2999203" y="3860037"/>
            <a:ext cx="1418905" cy="400110"/>
          </a:xfrm>
          <a:prstGeom prst="rect">
            <a:avLst/>
          </a:prstGeom>
          <a:noFill/>
        </p:spPr>
        <p:txBody>
          <a:bodyPr wrap="square" rtlCol="0">
            <a:spAutoFit/>
          </a:bodyPr>
          <a:lstStyle/>
          <a:p>
            <a:r>
              <a:rPr lang="zh-CN" altLang="en-US" sz="2000" b="1" dirty="0" smtClean="0">
                <a:solidFill>
                  <a:srgbClr val="FFC000"/>
                </a:solidFill>
                <a:latin typeface="微软雅黑" panose="020B0503020204020204" pitchFamily="34" charset="-122"/>
                <a:ea typeface="微软雅黑" panose="020B0503020204020204" pitchFamily="34" charset="-122"/>
              </a:rPr>
              <a:t>数据分层</a:t>
            </a:r>
            <a:endParaRPr lang="zh-CN" altLang="en-US" sz="2000" b="1" dirty="0">
              <a:solidFill>
                <a:srgbClr val="FFC000"/>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7551299" y="2695263"/>
            <a:ext cx="1741313" cy="400110"/>
          </a:xfrm>
          <a:prstGeom prst="rect">
            <a:avLst/>
          </a:prstGeom>
          <a:noFill/>
        </p:spPr>
        <p:txBody>
          <a:bodyPr wrap="square" rtlCol="0">
            <a:spAutoFit/>
          </a:bodyPr>
          <a:lstStyle/>
          <a:p>
            <a:r>
              <a:rPr lang="zh-CN" altLang="en-US" sz="2000" b="1" dirty="0" smtClean="0">
                <a:solidFill>
                  <a:srgbClr val="FFC000"/>
                </a:solidFill>
                <a:latin typeface="微软雅黑" panose="020B0503020204020204" pitchFamily="34" charset="-122"/>
                <a:ea typeface="微软雅黑" panose="020B0503020204020204" pitchFamily="34" charset="-122"/>
              </a:rPr>
              <a:t>数据可视化</a:t>
            </a:r>
            <a:endParaRPr lang="zh-CN" altLang="en-US" sz="2000" b="1" dirty="0">
              <a:solidFill>
                <a:srgbClr val="FFC00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7617176" y="3659982"/>
            <a:ext cx="1888256" cy="400110"/>
          </a:xfrm>
          <a:prstGeom prst="rect">
            <a:avLst/>
          </a:prstGeom>
          <a:noFill/>
        </p:spPr>
        <p:txBody>
          <a:bodyPr wrap="square" rtlCol="0">
            <a:spAutoFit/>
          </a:bodyPr>
          <a:lstStyle/>
          <a:p>
            <a:r>
              <a:rPr lang="zh-CN" altLang="en-US" sz="2000" b="1" dirty="0" smtClean="0">
                <a:solidFill>
                  <a:srgbClr val="FFC000"/>
                </a:solidFill>
                <a:latin typeface="微软雅黑" panose="020B0503020204020204" pitchFamily="34" charset="-122"/>
                <a:ea typeface="微软雅黑" panose="020B0503020204020204" pitchFamily="34" charset="-122"/>
              </a:rPr>
              <a:t>相关性试验</a:t>
            </a:r>
            <a:endParaRPr lang="zh-CN" altLang="en-US" sz="2000" b="1" dirty="0">
              <a:solidFill>
                <a:srgbClr val="FFC000"/>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7044267" y="4391377"/>
            <a:ext cx="1693333" cy="400110"/>
          </a:xfrm>
          <a:prstGeom prst="rect">
            <a:avLst/>
          </a:prstGeom>
          <a:noFill/>
        </p:spPr>
        <p:txBody>
          <a:bodyPr wrap="square" rtlCol="0">
            <a:spAutoFit/>
          </a:bodyPr>
          <a:lstStyle/>
          <a:p>
            <a:r>
              <a:rPr lang="zh-CN" altLang="en-US" sz="2000" b="1" dirty="0" smtClean="0">
                <a:solidFill>
                  <a:srgbClr val="FFC000"/>
                </a:solidFill>
                <a:latin typeface="微软雅黑" panose="020B0503020204020204" pitchFamily="34" charset="-122"/>
                <a:ea typeface="微软雅黑" panose="020B0503020204020204" pitchFamily="34" charset="-122"/>
              </a:rPr>
              <a:t>衍生新变量</a:t>
            </a:r>
            <a:endParaRPr lang="zh-CN" altLang="en-US" sz="2000" b="1" dirty="0">
              <a:solidFill>
                <a:srgbClr val="FFC000"/>
              </a:solidFill>
              <a:latin typeface="微软雅黑" panose="020B0503020204020204" pitchFamily="34" charset="-122"/>
              <a:ea typeface="微软雅黑" panose="020B0503020204020204" pitchFamily="34" charset="-122"/>
            </a:endParaRPr>
          </a:p>
        </p:txBody>
      </p:sp>
      <p:sp>
        <p:nvSpPr>
          <p:cNvPr id="20" name="矩形 19">
            <a:extLst>
              <a:ext uri="{FF2B5EF4-FFF2-40B4-BE49-F238E27FC236}">
                <a16:creationId xmlns:a16="http://schemas.microsoft.com/office/drawing/2014/main" id="{F8BB1506-D936-489C-B126-102F6FA240C5}"/>
              </a:ext>
            </a:extLst>
          </p:cNvPr>
          <p:cNvSpPr/>
          <p:nvPr/>
        </p:nvSpPr>
        <p:spPr>
          <a:xfrm>
            <a:off x="301140" y="375071"/>
            <a:ext cx="110315" cy="461641"/>
          </a:xfrm>
          <a:prstGeom prst="rect">
            <a:avLst/>
          </a:prstGeom>
          <a:solidFill>
            <a:srgbClr val="FFC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文本框 276">
            <a:extLst>
              <a:ext uri="{FF2B5EF4-FFF2-40B4-BE49-F238E27FC236}">
                <a16:creationId xmlns:a16="http://schemas.microsoft.com/office/drawing/2014/main" id="{539FD317-9D5F-47E0-A5FF-087632502AC1}"/>
              </a:ext>
            </a:extLst>
          </p:cNvPr>
          <p:cNvSpPr txBox="1">
            <a:spLocks noChangeArrowheads="1"/>
          </p:cNvSpPr>
          <p:nvPr/>
        </p:nvSpPr>
        <p:spPr bwMode="auto">
          <a:xfrm>
            <a:off x="528060" y="375071"/>
            <a:ext cx="1695851" cy="461641"/>
          </a:xfrm>
          <a:prstGeom prst="rect">
            <a:avLst/>
          </a:prstGeom>
          <a:solidFill>
            <a:srgbClr val="FFC000">
              <a:alpha val="55000"/>
            </a:srgbClr>
          </a:solidFill>
          <a:ln>
            <a:noFill/>
          </a:ln>
          <a:extLst/>
        </p:spPr>
        <p:txBody>
          <a:bodyPr wrap="square" lIns="91417" tIns="45708" rIns="91417" bIns="45708">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lvl="0">
              <a:defRPr/>
            </a:pPr>
            <a:r>
              <a:rPr lang="zh-CN" altLang="en-US" sz="2400" kern="0" spc="300" dirty="0" smtClean="0">
                <a:solidFill>
                  <a:srgbClr val="FFC000"/>
                </a:solidFill>
                <a:latin typeface="微软雅黑" pitchFamily="34" charset="-122"/>
                <a:ea typeface="微软雅黑" pitchFamily="34" charset="-122"/>
              </a:rPr>
              <a:t>数据探索：</a:t>
            </a:r>
            <a:endParaRPr lang="zh-CN" altLang="en-US" sz="2400" kern="0" spc="300" dirty="0">
              <a:solidFill>
                <a:srgbClr val="FFC000"/>
              </a:solidFill>
              <a:latin typeface="微软雅黑" pitchFamily="34" charset="-122"/>
              <a:ea typeface="微软雅黑" pitchFamily="34" charset="-122"/>
            </a:endParaRPr>
          </a:p>
        </p:txBody>
      </p:sp>
      <p:sp>
        <p:nvSpPr>
          <p:cNvPr id="22" name="文本框 21"/>
          <p:cNvSpPr txBox="1"/>
          <p:nvPr/>
        </p:nvSpPr>
        <p:spPr>
          <a:xfrm>
            <a:off x="4882256" y="2049517"/>
            <a:ext cx="551592" cy="400110"/>
          </a:xfrm>
          <a:prstGeom prst="rect">
            <a:avLst/>
          </a:prstGeom>
          <a:noFill/>
        </p:spPr>
        <p:txBody>
          <a:bodyPr wrap="square" rtlCol="0">
            <a:spAutoFit/>
          </a:bodyPr>
          <a:lstStyle/>
          <a:p>
            <a:r>
              <a:rPr lang="en-US" altLang="zh-CN" sz="2000" b="1" dirty="0" smtClean="0">
                <a:solidFill>
                  <a:srgbClr val="FFC000"/>
                </a:solidFill>
                <a:latin typeface="微软雅黑" panose="020B0503020204020204" pitchFamily="34" charset="-122"/>
                <a:ea typeface="微软雅黑" panose="020B0503020204020204" pitchFamily="34" charset="-122"/>
              </a:rPr>
              <a:t>01</a:t>
            </a:r>
            <a:endParaRPr lang="zh-CN" altLang="en-US" sz="2000" b="1" dirty="0">
              <a:solidFill>
                <a:srgbClr val="FFC000"/>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183725" y="2750296"/>
            <a:ext cx="551592" cy="400110"/>
          </a:xfrm>
          <a:prstGeom prst="rect">
            <a:avLst/>
          </a:prstGeom>
          <a:noFill/>
        </p:spPr>
        <p:txBody>
          <a:bodyPr wrap="square" rtlCol="0">
            <a:spAutoFit/>
          </a:bodyPr>
          <a:lstStyle/>
          <a:p>
            <a:r>
              <a:rPr lang="en-US" altLang="zh-CN" sz="2000" b="1" dirty="0" smtClean="0">
                <a:solidFill>
                  <a:srgbClr val="FFC000"/>
                </a:solidFill>
                <a:latin typeface="微软雅黑" panose="020B0503020204020204" pitchFamily="34" charset="-122"/>
                <a:ea typeface="微软雅黑" panose="020B0503020204020204" pitchFamily="34" charset="-122"/>
              </a:rPr>
              <a:t>02</a:t>
            </a:r>
            <a:endParaRPr lang="zh-CN" altLang="en-US" sz="2000" b="1" dirty="0">
              <a:solidFill>
                <a:srgbClr val="FFC000"/>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4261721" y="3759622"/>
            <a:ext cx="551592" cy="400110"/>
          </a:xfrm>
          <a:prstGeom prst="rect">
            <a:avLst/>
          </a:prstGeom>
          <a:noFill/>
        </p:spPr>
        <p:txBody>
          <a:bodyPr wrap="square" rtlCol="0">
            <a:spAutoFit/>
          </a:bodyPr>
          <a:lstStyle/>
          <a:p>
            <a:r>
              <a:rPr lang="en-US" altLang="zh-CN" sz="2000" b="1" dirty="0" smtClean="0">
                <a:solidFill>
                  <a:srgbClr val="FFC000"/>
                </a:solidFill>
                <a:latin typeface="微软雅黑" panose="020B0503020204020204" pitchFamily="34" charset="-122"/>
                <a:ea typeface="微软雅黑" panose="020B0503020204020204" pitchFamily="34" charset="-122"/>
              </a:rPr>
              <a:t>03</a:t>
            </a:r>
            <a:endParaRPr lang="zh-CN" altLang="en-US" sz="2000" b="1" dirty="0">
              <a:solidFill>
                <a:srgbClr val="FFC000"/>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6869287" y="2550241"/>
            <a:ext cx="551592" cy="400110"/>
          </a:xfrm>
          <a:prstGeom prst="rect">
            <a:avLst/>
          </a:prstGeom>
          <a:noFill/>
        </p:spPr>
        <p:txBody>
          <a:bodyPr wrap="square" rtlCol="0">
            <a:spAutoFit/>
          </a:bodyPr>
          <a:lstStyle/>
          <a:p>
            <a:r>
              <a:rPr lang="en-US" altLang="zh-CN" sz="2000" b="1" dirty="0" smtClean="0">
                <a:solidFill>
                  <a:srgbClr val="FFC000"/>
                </a:solidFill>
                <a:latin typeface="微软雅黑" panose="020B0503020204020204" pitchFamily="34" charset="-122"/>
                <a:ea typeface="微软雅黑" panose="020B0503020204020204" pitchFamily="34" charset="-122"/>
              </a:rPr>
              <a:t>04</a:t>
            </a:r>
            <a:endParaRPr lang="zh-CN" altLang="en-US" sz="2000" b="1" dirty="0">
              <a:solidFill>
                <a:srgbClr val="FFC000"/>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6921481" y="3525543"/>
            <a:ext cx="551592" cy="400110"/>
          </a:xfrm>
          <a:prstGeom prst="rect">
            <a:avLst/>
          </a:prstGeom>
          <a:noFill/>
        </p:spPr>
        <p:txBody>
          <a:bodyPr wrap="square" rtlCol="0">
            <a:spAutoFit/>
          </a:bodyPr>
          <a:lstStyle/>
          <a:p>
            <a:r>
              <a:rPr lang="en-US" altLang="zh-CN" sz="2000" b="1" dirty="0" smtClean="0">
                <a:solidFill>
                  <a:srgbClr val="FFC000"/>
                </a:solidFill>
                <a:latin typeface="微软雅黑" panose="020B0503020204020204" pitchFamily="34" charset="-122"/>
                <a:ea typeface="微软雅黑" panose="020B0503020204020204" pitchFamily="34" charset="-122"/>
              </a:rPr>
              <a:t>05</a:t>
            </a:r>
            <a:endParaRPr lang="zh-CN" altLang="en-US" sz="2000" b="1" dirty="0">
              <a:solidFill>
                <a:srgbClr val="FFC000"/>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6317695" y="4218832"/>
            <a:ext cx="551592" cy="400110"/>
          </a:xfrm>
          <a:prstGeom prst="rect">
            <a:avLst/>
          </a:prstGeom>
          <a:noFill/>
        </p:spPr>
        <p:txBody>
          <a:bodyPr wrap="square" rtlCol="0">
            <a:spAutoFit/>
          </a:bodyPr>
          <a:lstStyle/>
          <a:p>
            <a:r>
              <a:rPr lang="en-US" altLang="zh-CN" sz="2000" b="1" dirty="0" smtClean="0">
                <a:solidFill>
                  <a:srgbClr val="FFC000"/>
                </a:solidFill>
                <a:latin typeface="微软雅黑" panose="020B0503020204020204" pitchFamily="34" charset="-122"/>
                <a:ea typeface="微软雅黑" panose="020B0503020204020204" pitchFamily="34" charset="-122"/>
              </a:rPr>
              <a:t>06</a:t>
            </a:r>
            <a:endParaRPr lang="zh-CN" altLang="en-US" sz="2000" b="1" dirty="0">
              <a:solidFill>
                <a:srgbClr val="FFC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84939981"/>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节奏 震撼 纯音乐可以是这样.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03080" y="-876300"/>
            <a:ext cx="609600" cy="609600"/>
          </a:xfrm>
          <a:prstGeom prst="rect">
            <a:avLst/>
          </a:prstGeom>
        </p:spPr>
      </p:pic>
      <p:sp>
        <p:nvSpPr>
          <p:cNvPr id="11" name="文本框 276">
            <a:extLst>
              <a:ext uri="{FF2B5EF4-FFF2-40B4-BE49-F238E27FC236}">
                <a16:creationId xmlns:a16="http://schemas.microsoft.com/office/drawing/2014/main" id="{539FD317-9D5F-47E0-A5FF-087632502AC1}"/>
              </a:ext>
            </a:extLst>
          </p:cNvPr>
          <p:cNvSpPr txBox="1">
            <a:spLocks noChangeArrowheads="1"/>
          </p:cNvSpPr>
          <p:nvPr/>
        </p:nvSpPr>
        <p:spPr bwMode="auto">
          <a:xfrm>
            <a:off x="528060" y="375071"/>
            <a:ext cx="2429630" cy="461641"/>
          </a:xfrm>
          <a:prstGeom prst="rect">
            <a:avLst/>
          </a:prstGeom>
          <a:solidFill>
            <a:srgbClr val="FFC000">
              <a:alpha val="55000"/>
            </a:srgbClr>
          </a:solidFill>
          <a:ln>
            <a:noFill/>
          </a:ln>
          <a:extLst/>
        </p:spPr>
        <p:txBody>
          <a:bodyPr wrap="square" lIns="91417" tIns="45708" rIns="91417" bIns="45708">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lvl="0">
              <a:defRPr/>
            </a:pPr>
            <a:r>
              <a:rPr lang="zh-CN" altLang="en-US" sz="2400" kern="0" spc="300" dirty="0">
                <a:solidFill>
                  <a:srgbClr val="FFC000"/>
                </a:solidFill>
                <a:latin typeface="微软雅黑" pitchFamily="34" charset="-122"/>
                <a:ea typeface="微软雅黑" pitchFamily="34" charset="-122"/>
              </a:rPr>
              <a:t>数据特征解释：</a:t>
            </a:r>
          </a:p>
        </p:txBody>
      </p:sp>
      <p:sp>
        <p:nvSpPr>
          <p:cNvPr id="12" name="矩形 11">
            <a:extLst>
              <a:ext uri="{FF2B5EF4-FFF2-40B4-BE49-F238E27FC236}">
                <a16:creationId xmlns:a16="http://schemas.microsoft.com/office/drawing/2014/main" id="{F8BB1506-D936-489C-B126-102F6FA240C5}"/>
              </a:ext>
            </a:extLst>
          </p:cNvPr>
          <p:cNvSpPr/>
          <p:nvPr/>
        </p:nvSpPr>
        <p:spPr>
          <a:xfrm>
            <a:off x="301140" y="375071"/>
            <a:ext cx="110315" cy="461641"/>
          </a:xfrm>
          <a:prstGeom prst="rect">
            <a:avLst/>
          </a:prstGeom>
          <a:solidFill>
            <a:srgbClr val="FFC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 name="五边形 244">
            <a:extLst>
              <a:ext uri="{FF2B5EF4-FFF2-40B4-BE49-F238E27FC236}">
                <a16:creationId xmlns:a16="http://schemas.microsoft.com/office/drawing/2014/main" id="{D90488A9-8280-48CD-B897-5A924F05EA32}"/>
              </a:ext>
            </a:extLst>
          </p:cNvPr>
          <p:cNvSpPr/>
          <p:nvPr/>
        </p:nvSpPr>
        <p:spPr>
          <a:xfrm>
            <a:off x="1492664" y="1868133"/>
            <a:ext cx="2351661" cy="461641"/>
          </a:xfrm>
          <a:prstGeom prst="homePlate">
            <a:avLst/>
          </a:prstGeom>
          <a:solidFill>
            <a:srgbClr val="92710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1" i="0" u="none" strike="noStrike" kern="0" cap="none" spc="0" normalizeH="0" baseline="0" noProof="0">
              <a:ln>
                <a:noFill/>
              </a:ln>
              <a:solidFill>
                <a:schemeClr val="bg1"/>
              </a:solidFill>
              <a:effectLst/>
              <a:uLnTx/>
              <a:uFillTx/>
              <a:latin typeface="微软雅黑" pitchFamily="34" charset="-122"/>
              <a:ea typeface="微软雅黑" pitchFamily="34" charset="-122"/>
            </a:endParaRPr>
          </a:p>
        </p:txBody>
      </p:sp>
      <p:sp>
        <p:nvSpPr>
          <p:cNvPr id="24" name="五边形 245">
            <a:extLst>
              <a:ext uri="{FF2B5EF4-FFF2-40B4-BE49-F238E27FC236}">
                <a16:creationId xmlns:a16="http://schemas.microsoft.com/office/drawing/2014/main" id="{E0FE646A-010F-4227-8866-8DF018AD4934}"/>
              </a:ext>
            </a:extLst>
          </p:cNvPr>
          <p:cNvSpPr/>
          <p:nvPr/>
        </p:nvSpPr>
        <p:spPr>
          <a:xfrm>
            <a:off x="1498301" y="2652179"/>
            <a:ext cx="2351661" cy="461641"/>
          </a:xfrm>
          <a:prstGeom prst="homePlate">
            <a:avLst/>
          </a:prstGeom>
          <a:solidFill>
            <a:srgbClr val="92710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kumimoji="0" lang="zh-CN" altLang="en-US" sz="14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25" name="五边形 246">
            <a:extLst>
              <a:ext uri="{FF2B5EF4-FFF2-40B4-BE49-F238E27FC236}">
                <a16:creationId xmlns:a16="http://schemas.microsoft.com/office/drawing/2014/main" id="{9F9E084B-6B2B-4ACF-9341-A9669F728E6E}"/>
              </a:ext>
            </a:extLst>
          </p:cNvPr>
          <p:cNvSpPr/>
          <p:nvPr/>
        </p:nvSpPr>
        <p:spPr>
          <a:xfrm>
            <a:off x="1494251" y="3450540"/>
            <a:ext cx="2351658" cy="461641"/>
          </a:xfrm>
          <a:prstGeom prst="homePlate">
            <a:avLst/>
          </a:prstGeom>
          <a:solidFill>
            <a:srgbClr val="92710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1" i="0" u="none" strike="noStrike" kern="0" cap="none" spc="0" normalizeH="0" baseline="0" noProof="0">
              <a:ln>
                <a:noFill/>
              </a:ln>
              <a:solidFill>
                <a:schemeClr val="bg1"/>
              </a:solidFill>
              <a:effectLst/>
              <a:uLnTx/>
              <a:uFillTx/>
              <a:latin typeface="微软雅黑" pitchFamily="34" charset="-122"/>
              <a:ea typeface="微软雅黑" pitchFamily="34" charset="-122"/>
            </a:endParaRPr>
          </a:p>
        </p:txBody>
      </p:sp>
      <p:sp>
        <p:nvSpPr>
          <p:cNvPr id="26" name="五边形 247">
            <a:extLst>
              <a:ext uri="{FF2B5EF4-FFF2-40B4-BE49-F238E27FC236}">
                <a16:creationId xmlns:a16="http://schemas.microsoft.com/office/drawing/2014/main" id="{8BB5F2B9-F267-41B1-81E3-FFB19D94D327}"/>
              </a:ext>
            </a:extLst>
          </p:cNvPr>
          <p:cNvSpPr/>
          <p:nvPr/>
        </p:nvSpPr>
        <p:spPr>
          <a:xfrm>
            <a:off x="1494251" y="4172748"/>
            <a:ext cx="2351658" cy="461641"/>
          </a:xfrm>
          <a:prstGeom prst="homePlate">
            <a:avLst/>
          </a:prstGeom>
          <a:solidFill>
            <a:srgbClr val="92710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27" name="TextBox 173">
            <a:extLst>
              <a:ext uri="{FF2B5EF4-FFF2-40B4-BE49-F238E27FC236}">
                <a16:creationId xmlns:a16="http://schemas.microsoft.com/office/drawing/2014/main" id="{A6A6BAC2-D4F1-456B-A22C-A6D682C4F92A}"/>
              </a:ext>
            </a:extLst>
          </p:cNvPr>
          <p:cNvSpPr txBox="1"/>
          <p:nvPr/>
        </p:nvSpPr>
        <p:spPr>
          <a:xfrm>
            <a:off x="1492664" y="1954377"/>
            <a:ext cx="1385316" cy="338554"/>
          </a:xfrm>
          <a:prstGeom prst="rect">
            <a:avLst/>
          </a:prstGeom>
          <a:noFill/>
        </p:spPr>
        <p:txBody>
          <a:bodyPr wrap="none" rtlCol="0">
            <a:spAutoFit/>
          </a:bodyPr>
          <a:lstStyle/>
          <a:p>
            <a:pPr lvl="0">
              <a:defRPr/>
            </a:pPr>
            <a:r>
              <a:rPr lang="en-US" altLang="zh-CN" sz="1600" kern="0" dirty="0">
                <a:solidFill>
                  <a:srgbClr val="FFC000"/>
                </a:solidFill>
                <a:latin typeface="微软雅黑" pitchFamily="34" charset="-122"/>
                <a:ea typeface="微软雅黑" pitchFamily="34" charset="-122"/>
                <a:sym typeface="Calibri" pitchFamily="34" charset="0"/>
              </a:rPr>
              <a:t>longitude</a:t>
            </a:r>
            <a:r>
              <a:rPr lang="zh-CN" altLang="en-US" sz="1600" kern="0" dirty="0" smtClean="0">
                <a:solidFill>
                  <a:srgbClr val="FFC000"/>
                </a:solidFill>
                <a:latin typeface="微软雅黑" pitchFamily="34" charset="-122"/>
                <a:ea typeface="微软雅黑" pitchFamily="34" charset="-122"/>
                <a:sym typeface="Calibri" pitchFamily="34" charset="0"/>
              </a:rPr>
              <a:t>：</a:t>
            </a:r>
            <a:endParaRPr kumimoji="0" lang="zh-CN" altLang="en-US" sz="15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sp>
        <p:nvSpPr>
          <p:cNvPr id="28" name="TextBox 174">
            <a:extLst>
              <a:ext uri="{FF2B5EF4-FFF2-40B4-BE49-F238E27FC236}">
                <a16:creationId xmlns:a16="http://schemas.microsoft.com/office/drawing/2014/main" id="{E2CCACEC-40AD-457B-9523-4E0E92FB464E}"/>
              </a:ext>
            </a:extLst>
          </p:cNvPr>
          <p:cNvSpPr txBox="1"/>
          <p:nvPr/>
        </p:nvSpPr>
        <p:spPr>
          <a:xfrm>
            <a:off x="1492664" y="2698032"/>
            <a:ext cx="1192955" cy="338554"/>
          </a:xfrm>
          <a:prstGeom prst="rect">
            <a:avLst/>
          </a:prstGeom>
          <a:noFill/>
        </p:spPr>
        <p:txBody>
          <a:bodyPr wrap="none" rtlCol="0">
            <a:spAutoFit/>
          </a:bodyPr>
          <a:lstStyle/>
          <a:p>
            <a:pPr lvl="0">
              <a:defRPr/>
            </a:pPr>
            <a:r>
              <a:rPr lang="en-US" altLang="zh-CN" sz="1600" kern="0" dirty="0" smtClean="0">
                <a:solidFill>
                  <a:srgbClr val="FFC000"/>
                </a:solidFill>
                <a:latin typeface="微软雅黑" pitchFamily="34" charset="-122"/>
                <a:ea typeface="微软雅黑" pitchFamily="34" charset="-122"/>
                <a:sym typeface="Calibri" pitchFamily="34" charset="0"/>
              </a:rPr>
              <a:t>Latitude</a:t>
            </a:r>
            <a:r>
              <a:rPr lang="zh-CN" altLang="en-US" sz="1600" kern="0" dirty="0" smtClean="0">
                <a:solidFill>
                  <a:srgbClr val="FFC000"/>
                </a:solidFill>
                <a:latin typeface="微软雅黑" pitchFamily="34" charset="-122"/>
                <a:ea typeface="微软雅黑" pitchFamily="34" charset="-122"/>
                <a:sym typeface="Calibri" pitchFamily="34" charset="0"/>
              </a:rPr>
              <a:t>：</a:t>
            </a:r>
            <a:endParaRPr lang="zh-CN" altLang="en-US" sz="1600" kern="0" dirty="0">
              <a:solidFill>
                <a:sysClr val="windowText" lastClr="000000"/>
              </a:solidFill>
              <a:latin typeface="微软雅黑" pitchFamily="34" charset="-122"/>
              <a:ea typeface="微软雅黑" pitchFamily="34" charset="-122"/>
            </a:endParaRPr>
          </a:p>
        </p:txBody>
      </p:sp>
      <p:sp>
        <p:nvSpPr>
          <p:cNvPr id="29" name="TextBox 175">
            <a:extLst>
              <a:ext uri="{FF2B5EF4-FFF2-40B4-BE49-F238E27FC236}">
                <a16:creationId xmlns:a16="http://schemas.microsoft.com/office/drawing/2014/main" id="{6A215218-CA66-4928-824F-87D367053CC0}"/>
              </a:ext>
            </a:extLst>
          </p:cNvPr>
          <p:cNvSpPr txBox="1"/>
          <p:nvPr/>
        </p:nvSpPr>
        <p:spPr>
          <a:xfrm>
            <a:off x="1492664" y="3486532"/>
            <a:ext cx="2486578" cy="338554"/>
          </a:xfrm>
          <a:prstGeom prst="rect">
            <a:avLst/>
          </a:prstGeom>
          <a:noFill/>
        </p:spPr>
        <p:txBody>
          <a:bodyPr wrap="none" rtlCol="0">
            <a:spAutoFit/>
          </a:bodyPr>
          <a:lstStyle/>
          <a:p>
            <a:pPr lvl="0">
              <a:defRPr/>
            </a:pPr>
            <a:r>
              <a:rPr lang="en-US" altLang="zh-CN" sz="1600" kern="0" dirty="0" smtClean="0">
                <a:solidFill>
                  <a:srgbClr val="FFC000"/>
                </a:solidFill>
                <a:latin typeface="微软雅黑" pitchFamily="34" charset="-122"/>
                <a:ea typeface="微软雅黑" pitchFamily="34" charset="-122"/>
                <a:sym typeface="Calibri" pitchFamily="34" charset="0"/>
              </a:rPr>
              <a:t>Housing-median-age</a:t>
            </a:r>
            <a:r>
              <a:rPr lang="zh-CN" altLang="en-US" sz="1600" kern="0" dirty="0" smtClean="0">
                <a:solidFill>
                  <a:srgbClr val="FFC000"/>
                </a:solidFill>
                <a:latin typeface="微软雅黑" pitchFamily="34" charset="-122"/>
                <a:ea typeface="微软雅黑" pitchFamily="34" charset="-122"/>
                <a:sym typeface="Calibri" pitchFamily="34" charset="0"/>
              </a:rPr>
              <a:t>：</a:t>
            </a:r>
            <a:endParaRPr kumimoji="0" lang="zh-CN" altLang="en-US" sz="15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sp>
        <p:nvSpPr>
          <p:cNvPr id="30" name="TextBox 176">
            <a:extLst>
              <a:ext uri="{FF2B5EF4-FFF2-40B4-BE49-F238E27FC236}">
                <a16:creationId xmlns:a16="http://schemas.microsoft.com/office/drawing/2014/main" id="{E44AEC0E-CB45-4525-A728-A2253FB87747}"/>
              </a:ext>
            </a:extLst>
          </p:cNvPr>
          <p:cNvSpPr txBox="1"/>
          <p:nvPr/>
        </p:nvSpPr>
        <p:spPr>
          <a:xfrm>
            <a:off x="1492664" y="4267346"/>
            <a:ext cx="1595309" cy="338554"/>
          </a:xfrm>
          <a:prstGeom prst="rect">
            <a:avLst/>
          </a:prstGeom>
          <a:noFill/>
        </p:spPr>
        <p:txBody>
          <a:bodyPr wrap="none" rtlCol="0">
            <a:spAutoFit/>
          </a:bodyPr>
          <a:lstStyle/>
          <a:p>
            <a:pPr lvl="0">
              <a:defRPr/>
            </a:pPr>
            <a:r>
              <a:rPr lang="en-US" altLang="zh-CN" sz="1600" kern="0" dirty="0" smtClean="0">
                <a:solidFill>
                  <a:srgbClr val="FFC000"/>
                </a:solidFill>
                <a:latin typeface="微软雅黑" pitchFamily="34" charset="-122"/>
                <a:ea typeface="微软雅黑" pitchFamily="34" charset="-122"/>
                <a:sym typeface="Calibri" pitchFamily="34" charset="0"/>
              </a:rPr>
              <a:t>Total-rooms</a:t>
            </a:r>
            <a:r>
              <a:rPr lang="zh-CN" altLang="en-US" sz="1600" kern="0" dirty="0">
                <a:solidFill>
                  <a:srgbClr val="FFC000"/>
                </a:solidFill>
                <a:latin typeface="微软雅黑" pitchFamily="34" charset="-122"/>
                <a:ea typeface="微软雅黑" pitchFamily="34" charset="-122"/>
                <a:sym typeface="Calibri" pitchFamily="34" charset="0"/>
              </a:rPr>
              <a:t>：</a:t>
            </a:r>
            <a:endParaRPr kumimoji="0" lang="zh-CN" altLang="en-US" sz="15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sp>
        <p:nvSpPr>
          <p:cNvPr id="33" name="五边形 244">
            <a:extLst>
              <a:ext uri="{FF2B5EF4-FFF2-40B4-BE49-F238E27FC236}">
                <a16:creationId xmlns:a16="http://schemas.microsoft.com/office/drawing/2014/main" id="{8DD2B175-623B-464B-8F35-5973F3E44D81}"/>
              </a:ext>
            </a:extLst>
          </p:cNvPr>
          <p:cNvSpPr/>
          <p:nvPr/>
        </p:nvSpPr>
        <p:spPr>
          <a:xfrm>
            <a:off x="1494251" y="4926753"/>
            <a:ext cx="2351661" cy="461641"/>
          </a:xfrm>
          <a:prstGeom prst="homePlate">
            <a:avLst/>
          </a:prstGeom>
          <a:solidFill>
            <a:srgbClr val="92710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1" i="0" u="none" strike="noStrike" kern="0" cap="none" spc="0" normalizeH="0" baseline="0" noProof="0">
              <a:ln>
                <a:noFill/>
              </a:ln>
              <a:solidFill>
                <a:schemeClr val="bg1"/>
              </a:solidFill>
              <a:effectLst/>
              <a:uLnTx/>
              <a:uFillTx/>
              <a:latin typeface="微软雅黑" pitchFamily="34" charset="-122"/>
              <a:ea typeface="微软雅黑" pitchFamily="34" charset="-122"/>
            </a:endParaRPr>
          </a:p>
        </p:txBody>
      </p:sp>
      <p:sp>
        <p:nvSpPr>
          <p:cNvPr id="34" name="五边形 245">
            <a:extLst>
              <a:ext uri="{FF2B5EF4-FFF2-40B4-BE49-F238E27FC236}">
                <a16:creationId xmlns:a16="http://schemas.microsoft.com/office/drawing/2014/main" id="{57F02C1F-6CE1-4FE5-9841-620BC6CC5DBE}"/>
              </a:ext>
            </a:extLst>
          </p:cNvPr>
          <p:cNvSpPr/>
          <p:nvPr/>
        </p:nvSpPr>
        <p:spPr>
          <a:xfrm>
            <a:off x="6158337" y="1889907"/>
            <a:ext cx="2351658" cy="461641"/>
          </a:xfrm>
          <a:prstGeom prst="homePlate">
            <a:avLst/>
          </a:prstGeom>
          <a:solidFill>
            <a:srgbClr val="92710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35" name="五边形 246">
            <a:extLst>
              <a:ext uri="{FF2B5EF4-FFF2-40B4-BE49-F238E27FC236}">
                <a16:creationId xmlns:a16="http://schemas.microsoft.com/office/drawing/2014/main" id="{6496196E-BDB1-4B39-B2ED-DF9157E0AFC9}"/>
              </a:ext>
            </a:extLst>
          </p:cNvPr>
          <p:cNvSpPr/>
          <p:nvPr/>
        </p:nvSpPr>
        <p:spPr>
          <a:xfrm>
            <a:off x="6158337" y="2700335"/>
            <a:ext cx="2351656" cy="461641"/>
          </a:xfrm>
          <a:prstGeom prst="homePlate">
            <a:avLst/>
          </a:prstGeom>
          <a:solidFill>
            <a:srgbClr val="92710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1" i="0" u="none" strike="noStrike" kern="0" cap="none" spc="0" normalizeH="0" baseline="0" noProof="0">
              <a:ln>
                <a:noFill/>
              </a:ln>
              <a:solidFill>
                <a:schemeClr val="bg1"/>
              </a:solidFill>
              <a:effectLst/>
              <a:uLnTx/>
              <a:uFillTx/>
              <a:latin typeface="微软雅黑" pitchFamily="34" charset="-122"/>
              <a:ea typeface="微软雅黑" pitchFamily="34" charset="-122"/>
            </a:endParaRPr>
          </a:p>
        </p:txBody>
      </p:sp>
      <p:sp>
        <p:nvSpPr>
          <p:cNvPr id="36" name="五边形 247">
            <a:extLst>
              <a:ext uri="{FF2B5EF4-FFF2-40B4-BE49-F238E27FC236}">
                <a16:creationId xmlns:a16="http://schemas.microsoft.com/office/drawing/2014/main" id="{9EAE9998-F729-4002-A2E3-C6047B98432D}"/>
              </a:ext>
            </a:extLst>
          </p:cNvPr>
          <p:cNvSpPr/>
          <p:nvPr/>
        </p:nvSpPr>
        <p:spPr>
          <a:xfrm>
            <a:off x="6158337" y="3450539"/>
            <a:ext cx="2351656" cy="461641"/>
          </a:xfrm>
          <a:prstGeom prst="homePlate">
            <a:avLst/>
          </a:prstGeom>
          <a:solidFill>
            <a:srgbClr val="92710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37" name="TextBox 173">
            <a:extLst>
              <a:ext uri="{FF2B5EF4-FFF2-40B4-BE49-F238E27FC236}">
                <a16:creationId xmlns:a16="http://schemas.microsoft.com/office/drawing/2014/main" id="{F099497A-F5C8-4397-B173-1D1A4F32767E}"/>
              </a:ext>
            </a:extLst>
          </p:cNvPr>
          <p:cNvSpPr txBox="1"/>
          <p:nvPr/>
        </p:nvSpPr>
        <p:spPr>
          <a:xfrm>
            <a:off x="1492664" y="5013848"/>
            <a:ext cx="1975221" cy="338554"/>
          </a:xfrm>
          <a:prstGeom prst="rect">
            <a:avLst/>
          </a:prstGeom>
          <a:noFill/>
        </p:spPr>
        <p:txBody>
          <a:bodyPr wrap="none" rtlCol="0">
            <a:spAutoFit/>
          </a:bodyPr>
          <a:lstStyle/>
          <a:p>
            <a:pPr lvl="0">
              <a:defRPr/>
            </a:pPr>
            <a:r>
              <a:rPr lang="en-US" altLang="zh-CN" sz="1600" kern="0" dirty="0" smtClean="0">
                <a:solidFill>
                  <a:srgbClr val="FFC000"/>
                </a:solidFill>
                <a:latin typeface="微软雅黑" pitchFamily="34" charset="-122"/>
                <a:ea typeface="微软雅黑" pitchFamily="34" charset="-122"/>
                <a:sym typeface="Calibri" pitchFamily="34" charset="0"/>
              </a:rPr>
              <a:t>Total-bedrooms</a:t>
            </a:r>
            <a:r>
              <a:rPr lang="zh-CN" altLang="en-US" sz="1600" kern="0" dirty="0" smtClean="0">
                <a:solidFill>
                  <a:srgbClr val="FFC000"/>
                </a:solidFill>
                <a:latin typeface="微软雅黑" pitchFamily="34" charset="-122"/>
                <a:ea typeface="微软雅黑" pitchFamily="34" charset="-122"/>
                <a:sym typeface="Calibri" pitchFamily="34" charset="0"/>
              </a:rPr>
              <a:t>：</a:t>
            </a:r>
            <a:endParaRPr kumimoji="0" lang="zh-CN" altLang="en-US" sz="15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sp>
        <p:nvSpPr>
          <p:cNvPr id="38" name="TextBox 174">
            <a:extLst>
              <a:ext uri="{FF2B5EF4-FFF2-40B4-BE49-F238E27FC236}">
                <a16:creationId xmlns:a16="http://schemas.microsoft.com/office/drawing/2014/main" id="{4F2C5786-D882-4C91-BF1D-338FB0F24B2D}"/>
              </a:ext>
            </a:extLst>
          </p:cNvPr>
          <p:cNvSpPr txBox="1"/>
          <p:nvPr/>
        </p:nvSpPr>
        <p:spPr>
          <a:xfrm>
            <a:off x="6147552" y="1964175"/>
            <a:ext cx="1465466" cy="338554"/>
          </a:xfrm>
          <a:prstGeom prst="rect">
            <a:avLst/>
          </a:prstGeom>
          <a:noFill/>
        </p:spPr>
        <p:txBody>
          <a:bodyPr wrap="none" rtlCol="0">
            <a:spAutoFit/>
          </a:bodyPr>
          <a:lstStyle/>
          <a:p>
            <a:pPr lvl="0">
              <a:defRPr/>
            </a:pPr>
            <a:r>
              <a:rPr lang="en-US" altLang="zh-CN" sz="1600" kern="0" dirty="0" smtClean="0">
                <a:solidFill>
                  <a:srgbClr val="FFC000"/>
                </a:solidFill>
                <a:latin typeface="微软雅黑" pitchFamily="34" charset="-122"/>
                <a:ea typeface="微软雅黑" pitchFamily="34" charset="-122"/>
                <a:sym typeface="Calibri" pitchFamily="34" charset="0"/>
              </a:rPr>
              <a:t>Population</a:t>
            </a:r>
            <a:r>
              <a:rPr lang="zh-CN" altLang="en-US" sz="1600" kern="0" dirty="0" smtClean="0">
                <a:solidFill>
                  <a:srgbClr val="FFC000"/>
                </a:solidFill>
                <a:latin typeface="微软雅黑" pitchFamily="34" charset="-122"/>
                <a:ea typeface="微软雅黑" pitchFamily="34" charset="-122"/>
                <a:sym typeface="Calibri" pitchFamily="34" charset="0"/>
              </a:rPr>
              <a:t>：</a:t>
            </a:r>
            <a:endParaRPr kumimoji="0" lang="zh-CN" altLang="en-US" sz="15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sp>
        <p:nvSpPr>
          <p:cNvPr id="39" name="TextBox 175">
            <a:extLst>
              <a:ext uri="{FF2B5EF4-FFF2-40B4-BE49-F238E27FC236}">
                <a16:creationId xmlns:a16="http://schemas.microsoft.com/office/drawing/2014/main" id="{CEC3FE06-F9F7-446C-B756-FEE90777CB16}"/>
              </a:ext>
            </a:extLst>
          </p:cNvPr>
          <p:cNvSpPr txBox="1"/>
          <p:nvPr/>
        </p:nvSpPr>
        <p:spPr>
          <a:xfrm>
            <a:off x="6158337" y="2798359"/>
            <a:ext cx="1553630" cy="338554"/>
          </a:xfrm>
          <a:prstGeom prst="rect">
            <a:avLst/>
          </a:prstGeom>
          <a:noFill/>
        </p:spPr>
        <p:txBody>
          <a:bodyPr wrap="none" rtlCol="0">
            <a:spAutoFit/>
          </a:bodyPr>
          <a:lstStyle/>
          <a:p>
            <a:pPr lvl="0">
              <a:defRPr/>
            </a:pPr>
            <a:r>
              <a:rPr lang="en-US" altLang="zh-CN" sz="1600" kern="0" dirty="0" smtClean="0">
                <a:solidFill>
                  <a:srgbClr val="FFC000"/>
                </a:solidFill>
                <a:latin typeface="微软雅黑" pitchFamily="34" charset="-122"/>
                <a:ea typeface="微软雅黑" pitchFamily="34" charset="-122"/>
                <a:sym typeface="Calibri" pitchFamily="34" charset="0"/>
              </a:rPr>
              <a:t>Households</a:t>
            </a:r>
            <a:r>
              <a:rPr lang="zh-CN" altLang="en-US" sz="1600" kern="0" dirty="0" smtClean="0">
                <a:solidFill>
                  <a:srgbClr val="FFC000"/>
                </a:solidFill>
                <a:latin typeface="微软雅黑" pitchFamily="34" charset="-122"/>
                <a:ea typeface="微软雅黑" pitchFamily="34" charset="-122"/>
                <a:sym typeface="Calibri" pitchFamily="34" charset="0"/>
              </a:rPr>
              <a:t>：</a:t>
            </a:r>
            <a:endParaRPr kumimoji="0" lang="zh-CN" altLang="en-US" sz="15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sp>
        <p:nvSpPr>
          <p:cNvPr id="40" name="TextBox 176">
            <a:extLst>
              <a:ext uri="{FF2B5EF4-FFF2-40B4-BE49-F238E27FC236}">
                <a16:creationId xmlns:a16="http://schemas.microsoft.com/office/drawing/2014/main" id="{91836BB1-20DC-42BE-8844-FCB2A2FABBA1}"/>
              </a:ext>
            </a:extLst>
          </p:cNvPr>
          <p:cNvSpPr txBox="1"/>
          <p:nvPr/>
        </p:nvSpPr>
        <p:spPr>
          <a:xfrm>
            <a:off x="6147552" y="3515900"/>
            <a:ext cx="1944763" cy="338554"/>
          </a:xfrm>
          <a:prstGeom prst="rect">
            <a:avLst/>
          </a:prstGeom>
          <a:noFill/>
        </p:spPr>
        <p:txBody>
          <a:bodyPr wrap="none" rtlCol="0">
            <a:spAutoFit/>
          </a:bodyPr>
          <a:lstStyle/>
          <a:p>
            <a:pPr lvl="0">
              <a:defRPr/>
            </a:pPr>
            <a:r>
              <a:rPr lang="en-US" altLang="zh-CN" sz="1600" kern="0" dirty="0" smtClean="0">
                <a:solidFill>
                  <a:srgbClr val="FFC000"/>
                </a:solidFill>
                <a:latin typeface="微软雅黑" pitchFamily="34" charset="-122"/>
                <a:ea typeface="微软雅黑" pitchFamily="34" charset="-122"/>
                <a:sym typeface="Calibri" pitchFamily="34" charset="0"/>
              </a:rPr>
              <a:t>Median-income</a:t>
            </a:r>
            <a:r>
              <a:rPr lang="zh-CN" altLang="en-US" sz="1600" kern="0" dirty="0" smtClean="0">
                <a:solidFill>
                  <a:srgbClr val="FFC000"/>
                </a:solidFill>
                <a:latin typeface="微软雅黑" pitchFamily="34" charset="-122"/>
                <a:ea typeface="微软雅黑" pitchFamily="34" charset="-122"/>
                <a:sym typeface="Calibri" pitchFamily="34" charset="0"/>
              </a:rPr>
              <a:t>：</a:t>
            </a:r>
            <a:endParaRPr kumimoji="0" lang="zh-CN" altLang="en-US" sz="15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sp>
        <p:nvSpPr>
          <p:cNvPr id="42" name="等腰三角形 41">
            <a:extLst>
              <a:ext uri="{FF2B5EF4-FFF2-40B4-BE49-F238E27FC236}">
                <a16:creationId xmlns:a16="http://schemas.microsoft.com/office/drawing/2014/main" id="{29E78038-6E9F-4D8E-872B-737E9B9D0876}"/>
              </a:ext>
            </a:extLst>
          </p:cNvPr>
          <p:cNvSpPr>
            <a:spLocks noChangeAspect="1" noChangeArrowheads="1"/>
          </p:cNvSpPr>
          <p:nvPr/>
        </p:nvSpPr>
        <p:spPr bwMode="auto">
          <a:xfrm rot="5400000" flipV="1">
            <a:off x="3962775" y="1997941"/>
            <a:ext cx="239249" cy="206315"/>
          </a:xfrm>
          <a:prstGeom prst="triangle">
            <a:avLst>
              <a:gd name="adj" fmla="val 50000"/>
            </a:avLst>
          </a:prstGeom>
          <a:solidFill>
            <a:srgbClr val="FFC000"/>
          </a:solidFill>
          <a:ln>
            <a:noFill/>
          </a:ln>
          <a:extLst/>
        </p:spPr>
        <p:txBody>
          <a:bodyPr lIns="91431" tIns="45716" rIns="91431" bIns="45716"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endParaRPr kumimoji="0" lang="zh-CN" altLang="zh-CN" sz="2000" b="0" i="0" u="none" strike="noStrike" kern="0" cap="none" spc="0" normalizeH="0" baseline="0" noProof="0">
              <a:ln>
                <a:noFill/>
              </a:ln>
              <a:solidFill>
                <a:srgbClr val="FFC000"/>
              </a:solidFill>
              <a:effectLst/>
              <a:uLnTx/>
              <a:uFillTx/>
              <a:latin typeface="微软雅黑" pitchFamily="34" charset="-122"/>
              <a:ea typeface="微软雅黑" pitchFamily="34" charset="-122"/>
              <a:sym typeface="微软雅黑" pitchFamily="34" charset="-122"/>
            </a:endParaRPr>
          </a:p>
        </p:txBody>
      </p:sp>
      <p:sp>
        <p:nvSpPr>
          <p:cNvPr id="43" name="等腰三角形 42">
            <a:extLst>
              <a:ext uri="{FF2B5EF4-FFF2-40B4-BE49-F238E27FC236}">
                <a16:creationId xmlns:a16="http://schemas.microsoft.com/office/drawing/2014/main" id="{05F41CAF-965E-4977-8418-75A6DAABA566}"/>
              </a:ext>
            </a:extLst>
          </p:cNvPr>
          <p:cNvSpPr>
            <a:spLocks noChangeAspect="1" noChangeArrowheads="1"/>
          </p:cNvSpPr>
          <p:nvPr/>
        </p:nvSpPr>
        <p:spPr bwMode="auto">
          <a:xfrm rot="5400000" flipV="1">
            <a:off x="3964893" y="2733437"/>
            <a:ext cx="239249" cy="206315"/>
          </a:xfrm>
          <a:prstGeom prst="triangle">
            <a:avLst>
              <a:gd name="adj" fmla="val 50000"/>
            </a:avLst>
          </a:prstGeom>
          <a:solidFill>
            <a:srgbClr val="FFC000"/>
          </a:solidFill>
          <a:ln>
            <a:noFill/>
          </a:ln>
          <a:extLst/>
        </p:spPr>
        <p:txBody>
          <a:bodyPr lIns="91431" tIns="45716" rIns="91431" bIns="45716"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endParaRPr kumimoji="0" lang="zh-CN" altLang="zh-CN" sz="2000" b="0" i="0" u="none" strike="noStrike" kern="0" cap="none" spc="0" normalizeH="0" baseline="0" noProof="0">
              <a:ln>
                <a:noFill/>
              </a:ln>
              <a:solidFill>
                <a:srgbClr val="FFC000"/>
              </a:solidFill>
              <a:effectLst/>
              <a:uLnTx/>
              <a:uFillTx/>
              <a:latin typeface="微软雅黑" pitchFamily="34" charset="-122"/>
              <a:ea typeface="微软雅黑" pitchFamily="34" charset="-122"/>
              <a:sym typeface="微软雅黑" pitchFamily="34" charset="-122"/>
            </a:endParaRPr>
          </a:p>
        </p:txBody>
      </p:sp>
      <p:sp>
        <p:nvSpPr>
          <p:cNvPr id="44" name="等腰三角形 43">
            <a:extLst>
              <a:ext uri="{FF2B5EF4-FFF2-40B4-BE49-F238E27FC236}">
                <a16:creationId xmlns:a16="http://schemas.microsoft.com/office/drawing/2014/main" id="{0C4E2F3B-E3EF-47A0-B346-E5D8B40437D6}"/>
              </a:ext>
            </a:extLst>
          </p:cNvPr>
          <p:cNvSpPr>
            <a:spLocks noChangeAspect="1" noChangeArrowheads="1"/>
          </p:cNvSpPr>
          <p:nvPr/>
        </p:nvSpPr>
        <p:spPr bwMode="auto">
          <a:xfrm rot="5400000" flipV="1">
            <a:off x="3985490" y="3552651"/>
            <a:ext cx="239249" cy="206315"/>
          </a:xfrm>
          <a:prstGeom prst="triangle">
            <a:avLst>
              <a:gd name="adj" fmla="val 50000"/>
            </a:avLst>
          </a:prstGeom>
          <a:solidFill>
            <a:srgbClr val="FFC000"/>
          </a:solidFill>
          <a:ln>
            <a:noFill/>
          </a:ln>
          <a:extLst/>
        </p:spPr>
        <p:txBody>
          <a:bodyPr lIns="91431" tIns="45716" rIns="91431" bIns="45716"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endParaRPr kumimoji="0" lang="zh-CN" altLang="zh-CN" sz="2000" b="0" i="0" u="none" strike="noStrike" kern="0" cap="none" spc="0" normalizeH="0" baseline="0" noProof="0">
              <a:ln>
                <a:noFill/>
              </a:ln>
              <a:solidFill>
                <a:srgbClr val="FFC000"/>
              </a:solidFill>
              <a:effectLst/>
              <a:uLnTx/>
              <a:uFillTx/>
              <a:latin typeface="微软雅黑" pitchFamily="34" charset="-122"/>
              <a:ea typeface="微软雅黑" pitchFamily="34" charset="-122"/>
              <a:sym typeface="微软雅黑" pitchFamily="34" charset="-122"/>
            </a:endParaRPr>
          </a:p>
        </p:txBody>
      </p:sp>
      <p:sp>
        <p:nvSpPr>
          <p:cNvPr id="45" name="等腰三角形 44">
            <a:extLst>
              <a:ext uri="{FF2B5EF4-FFF2-40B4-BE49-F238E27FC236}">
                <a16:creationId xmlns:a16="http://schemas.microsoft.com/office/drawing/2014/main" id="{1AA90838-83AB-4C5F-A2F9-3F3E5C6C155E}"/>
              </a:ext>
            </a:extLst>
          </p:cNvPr>
          <p:cNvSpPr>
            <a:spLocks noChangeAspect="1" noChangeArrowheads="1"/>
          </p:cNvSpPr>
          <p:nvPr/>
        </p:nvSpPr>
        <p:spPr bwMode="auto">
          <a:xfrm rot="5400000" flipV="1">
            <a:off x="3985489" y="4283813"/>
            <a:ext cx="239249" cy="206315"/>
          </a:xfrm>
          <a:prstGeom prst="triangle">
            <a:avLst>
              <a:gd name="adj" fmla="val 50000"/>
            </a:avLst>
          </a:prstGeom>
          <a:solidFill>
            <a:srgbClr val="FFC000"/>
          </a:solidFill>
          <a:ln>
            <a:noFill/>
          </a:ln>
          <a:extLst/>
        </p:spPr>
        <p:txBody>
          <a:bodyPr lIns="91431" tIns="45716" rIns="91431" bIns="45716"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endParaRPr kumimoji="0" lang="zh-CN" altLang="zh-CN" sz="2000" b="0" i="0" u="none" strike="noStrike" kern="0" cap="none" spc="0" normalizeH="0" baseline="0" noProof="0">
              <a:ln>
                <a:noFill/>
              </a:ln>
              <a:solidFill>
                <a:srgbClr val="FFC000"/>
              </a:solidFill>
              <a:effectLst/>
              <a:uLnTx/>
              <a:uFillTx/>
              <a:latin typeface="微软雅黑" pitchFamily="34" charset="-122"/>
              <a:ea typeface="微软雅黑" pitchFamily="34" charset="-122"/>
              <a:sym typeface="微软雅黑" pitchFamily="34" charset="-122"/>
            </a:endParaRPr>
          </a:p>
        </p:txBody>
      </p:sp>
      <p:sp>
        <p:nvSpPr>
          <p:cNvPr id="46" name="等腰三角形 45">
            <a:extLst>
              <a:ext uri="{FF2B5EF4-FFF2-40B4-BE49-F238E27FC236}">
                <a16:creationId xmlns:a16="http://schemas.microsoft.com/office/drawing/2014/main" id="{DA9936CD-5A64-4729-AFE6-A622B781FA5D}"/>
              </a:ext>
            </a:extLst>
          </p:cNvPr>
          <p:cNvSpPr>
            <a:spLocks noChangeAspect="1" noChangeArrowheads="1"/>
          </p:cNvSpPr>
          <p:nvPr/>
        </p:nvSpPr>
        <p:spPr bwMode="auto">
          <a:xfrm rot="5400000" flipV="1">
            <a:off x="3962774" y="5079967"/>
            <a:ext cx="239249" cy="206315"/>
          </a:xfrm>
          <a:prstGeom prst="triangle">
            <a:avLst>
              <a:gd name="adj" fmla="val 50000"/>
            </a:avLst>
          </a:prstGeom>
          <a:solidFill>
            <a:srgbClr val="FFC000"/>
          </a:solidFill>
          <a:ln>
            <a:noFill/>
          </a:ln>
          <a:extLst/>
        </p:spPr>
        <p:txBody>
          <a:bodyPr lIns="91431" tIns="45716" rIns="91431" bIns="45716"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endParaRPr kumimoji="0" lang="zh-CN" altLang="zh-CN" sz="2000" b="0" i="0" u="none" strike="noStrike" kern="0" cap="none" spc="0" normalizeH="0" baseline="0" noProof="0">
              <a:ln>
                <a:noFill/>
              </a:ln>
              <a:solidFill>
                <a:srgbClr val="FFC000"/>
              </a:solidFill>
              <a:effectLst/>
              <a:uLnTx/>
              <a:uFillTx/>
              <a:latin typeface="微软雅黑" pitchFamily="34" charset="-122"/>
              <a:ea typeface="微软雅黑" pitchFamily="34" charset="-122"/>
              <a:sym typeface="微软雅黑" pitchFamily="34" charset="-122"/>
            </a:endParaRPr>
          </a:p>
        </p:txBody>
      </p:sp>
      <p:sp>
        <p:nvSpPr>
          <p:cNvPr id="47" name="等腰三角形 46">
            <a:extLst>
              <a:ext uri="{FF2B5EF4-FFF2-40B4-BE49-F238E27FC236}">
                <a16:creationId xmlns:a16="http://schemas.microsoft.com/office/drawing/2014/main" id="{BE7BC23C-59DD-4DF5-987A-095D4A542BB4}"/>
              </a:ext>
            </a:extLst>
          </p:cNvPr>
          <p:cNvSpPr>
            <a:spLocks noChangeAspect="1" noChangeArrowheads="1"/>
          </p:cNvSpPr>
          <p:nvPr/>
        </p:nvSpPr>
        <p:spPr bwMode="auto">
          <a:xfrm rot="5400000" flipV="1">
            <a:off x="8641696" y="2025555"/>
            <a:ext cx="239249" cy="206315"/>
          </a:xfrm>
          <a:prstGeom prst="triangle">
            <a:avLst>
              <a:gd name="adj" fmla="val 50000"/>
            </a:avLst>
          </a:prstGeom>
          <a:solidFill>
            <a:srgbClr val="FFC000"/>
          </a:solidFill>
          <a:ln>
            <a:noFill/>
          </a:ln>
          <a:extLst/>
        </p:spPr>
        <p:txBody>
          <a:bodyPr lIns="91431" tIns="45716" rIns="91431" bIns="45716"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endParaRPr kumimoji="0" lang="zh-CN" altLang="zh-CN" sz="2000" b="0" i="0" u="none" strike="noStrike" kern="0" cap="none" spc="0" normalizeH="0" baseline="0" noProof="0">
              <a:ln>
                <a:noFill/>
              </a:ln>
              <a:solidFill>
                <a:srgbClr val="FFC000"/>
              </a:solidFill>
              <a:effectLst/>
              <a:uLnTx/>
              <a:uFillTx/>
              <a:latin typeface="微软雅黑" pitchFamily="34" charset="-122"/>
              <a:ea typeface="微软雅黑" pitchFamily="34" charset="-122"/>
              <a:sym typeface="微软雅黑" pitchFamily="34" charset="-122"/>
            </a:endParaRPr>
          </a:p>
        </p:txBody>
      </p:sp>
      <p:sp>
        <p:nvSpPr>
          <p:cNvPr id="48" name="等腰三角形 47">
            <a:extLst>
              <a:ext uri="{FF2B5EF4-FFF2-40B4-BE49-F238E27FC236}">
                <a16:creationId xmlns:a16="http://schemas.microsoft.com/office/drawing/2014/main" id="{27466ECD-A3C5-4252-82DC-4FBB60F53ACB}"/>
              </a:ext>
            </a:extLst>
          </p:cNvPr>
          <p:cNvSpPr>
            <a:spLocks noChangeAspect="1" noChangeArrowheads="1"/>
          </p:cNvSpPr>
          <p:nvPr/>
        </p:nvSpPr>
        <p:spPr bwMode="auto">
          <a:xfrm rot="5400000" flipV="1">
            <a:off x="8634313" y="2804561"/>
            <a:ext cx="239249" cy="206315"/>
          </a:xfrm>
          <a:prstGeom prst="triangle">
            <a:avLst>
              <a:gd name="adj" fmla="val 50000"/>
            </a:avLst>
          </a:prstGeom>
          <a:solidFill>
            <a:srgbClr val="FFC000"/>
          </a:solidFill>
          <a:ln>
            <a:noFill/>
          </a:ln>
          <a:extLst/>
        </p:spPr>
        <p:txBody>
          <a:bodyPr lIns="91431" tIns="45716" rIns="91431" bIns="45716"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endParaRPr kumimoji="0" lang="zh-CN" altLang="zh-CN" sz="2000" b="0" i="0" u="none" strike="noStrike" kern="0" cap="none" spc="0" normalizeH="0" baseline="0" noProof="0">
              <a:ln>
                <a:noFill/>
              </a:ln>
              <a:solidFill>
                <a:srgbClr val="FFC000"/>
              </a:solidFill>
              <a:effectLst/>
              <a:uLnTx/>
              <a:uFillTx/>
              <a:latin typeface="微软雅黑" pitchFamily="34" charset="-122"/>
              <a:ea typeface="微软雅黑" pitchFamily="34" charset="-122"/>
              <a:sym typeface="微软雅黑" pitchFamily="34" charset="-122"/>
            </a:endParaRPr>
          </a:p>
        </p:txBody>
      </p:sp>
      <p:sp>
        <p:nvSpPr>
          <p:cNvPr id="49" name="等腰三角形 48">
            <a:extLst>
              <a:ext uri="{FF2B5EF4-FFF2-40B4-BE49-F238E27FC236}">
                <a16:creationId xmlns:a16="http://schemas.microsoft.com/office/drawing/2014/main" id="{04252308-FFBB-437F-8D61-79994D944856}"/>
              </a:ext>
            </a:extLst>
          </p:cNvPr>
          <p:cNvSpPr>
            <a:spLocks noChangeAspect="1" noChangeArrowheads="1"/>
          </p:cNvSpPr>
          <p:nvPr/>
        </p:nvSpPr>
        <p:spPr bwMode="auto">
          <a:xfrm rot="5400000" flipV="1">
            <a:off x="8641696" y="3532367"/>
            <a:ext cx="239249" cy="206315"/>
          </a:xfrm>
          <a:prstGeom prst="triangle">
            <a:avLst>
              <a:gd name="adj" fmla="val 50000"/>
            </a:avLst>
          </a:prstGeom>
          <a:solidFill>
            <a:srgbClr val="FFC000"/>
          </a:solidFill>
          <a:ln>
            <a:noFill/>
          </a:ln>
          <a:extLst/>
        </p:spPr>
        <p:txBody>
          <a:bodyPr lIns="91431" tIns="45716" rIns="91431" bIns="45716"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endParaRPr kumimoji="0" lang="zh-CN" altLang="zh-CN" sz="2000" b="0" i="0" u="none" strike="noStrike" kern="0" cap="none" spc="0" normalizeH="0" baseline="0" noProof="0">
              <a:ln>
                <a:noFill/>
              </a:ln>
              <a:solidFill>
                <a:srgbClr val="FFC000"/>
              </a:solidFill>
              <a:effectLst/>
              <a:uLnTx/>
              <a:uFillTx/>
              <a:latin typeface="微软雅黑" pitchFamily="34" charset="-122"/>
              <a:ea typeface="微软雅黑" pitchFamily="34" charset="-122"/>
              <a:sym typeface="微软雅黑" pitchFamily="34" charset="-122"/>
            </a:endParaRPr>
          </a:p>
        </p:txBody>
      </p:sp>
      <p:sp>
        <p:nvSpPr>
          <p:cNvPr id="50" name="矩形 47">
            <a:extLst>
              <a:ext uri="{FF2B5EF4-FFF2-40B4-BE49-F238E27FC236}">
                <a16:creationId xmlns:a16="http://schemas.microsoft.com/office/drawing/2014/main" id="{368B0A07-FD1E-41EF-B4D3-D8B755419029}"/>
              </a:ext>
            </a:extLst>
          </p:cNvPr>
          <p:cNvSpPr>
            <a:spLocks noChangeArrowheads="1"/>
          </p:cNvSpPr>
          <p:nvPr/>
        </p:nvSpPr>
        <p:spPr bwMode="auto">
          <a:xfrm>
            <a:off x="4360306" y="1883770"/>
            <a:ext cx="1210177" cy="430366"/>
          </a:xfrm>
          <a:prstGeom prst="rect">
            <a:avLst/>
          </a:prstGeom>
          <a:noFill/>
          <a:ln>
            <a:noFill/>
          </a:ln>
          <a:extLst>
            <a:ext uri="{909E8E84-426E-40DD-AFC4-6F175D3DCCD1}">
              <a14:hiddenFill xmlns:a14="http://schemas.microsoft.com/office/drawing/2010/main">
                <a:solidFill>
                  <a:srgbClr val="FFC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lvl="0">
              <a:lnSpc>
                <a:spcPct val="120000"/>
              </a:lnSpc>
              <a:spcBef>
                <a:spcPct val="0"/>
              </a:spcBef>
              <a:buNone/>
              <a:defRPr/>
            </a:pPr>
            <a:r>
              <a:rPr lang="zh-CN" altLang="en-US" sz="2000" kern="0" dirty="0" smtClean="0">
                <a:solidFill>
                  <a:srgbClr val="FFC000"/>
                </a:solidFill>
                <a:sym typeface="微软雅黑" pitchFamily="34" charset="-122"/>
              </a:rPr>
              <a:t>经度</a:t>
            </a:r>
            <a:endParaRPr lang="zh-CN" altLang="en-US" sz="2000" kern="0" dirty="0">
              <a:solidFill>
                <a:srgbClr val="FFC000"/>
              </a:solidFill>
              <a:sym typeface="微软雅黑" pitchFamily="34" charset="-122"/>
            </a:endParaRPr>
          </a:p>
        </p:txBody>
      </p:sp>
      <p:sp>
        <p:nvSpPr>
          <p:cNvPr id="51" name="矩形 47">
            <a:extLst>
              <a:ext uri="{FF2B5EF4-FFF2-40B4-BE49-F238E27FC236}">
                <a16:creationId xmlns:a16="http://schemas.microsoft.com/office/drawing/2014/main" id="{161E431D-C1AA-42E9-8596-A120FA14D699}"/>
              </a:ext>
            </a:extLst>
          </p:cNvPr>
          <p:cNvSpPr>
            <a:spLocks noChangeArrowheads="1"/>
          </p:cNvSpPr>
          <p:nvPr/>
        </p:nvSpPr>
        <p:spPr bwMode="auto">
          <a:xfrm>
            <a:off x="4335290" y="2627106"/>
            <a:ext cx="1000005" cy="430366"/>
          </a:xfrm>
          <a:prstGeom prst="rect">
            <a:avLst/>
          </a:prstGeom>
          <a:noFill/>
          <a:ln>
            <a:noFill/>
          </a:ln>
          <a:extLst>
            <a:ext uri="{909E8E84-426E-40DD-AFC4-6F175D3DCCD1}">
              <a14:hiddenFill xmlns:a14="http://schemas.microsoft.com/office/drawing/2010/main">
                <a:solidFill>
                  <a:srgbClr val="FFC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lvl="0">
              <a:lnSpc>
                <a:spcPct val="120000"/>
              </a:lnSpc>
              <a:spcBef>
                <a:spcPct val="0"/>
              </a:spcBef>
              <a:buNone/>
              <a:defRPr/>
            </a:pPr>
            <a:r>
              <a:rPr lang="zh-CN" altLang="en-US" sz="2000" kern="0" dirty="0" smtClean="0">
                <a:solidFill>
                  <a:srgbClr val="FFC000"/>
                </a:solidFill>
                <a:sym typeface="微软雅黑" pitchFamily="34" charset="-122"/>
              </a:rPr>
              <a:t>纬度</a:t>
            </a:r>
            <a:endParaRPr lang="zh-CN" altLang="en-US" sz="2000" kern="0" dirty="0">
              <a:solidFill>
                <a:srgbClr val="FFC000"/>
              </a:solidFill>
              <a:sym typeface="微软雅黑" pitchFamily="34" charset="-122"/>
            </a:endParaRPr>
          </a:p>
        </p:txBody>
      </p:sp>
      <p:sp>
        <p:nvSpPr>
          <p:cNvPr id="52" name="矩形 47">
            <a:extLst>
              <a:ext uri="{FF2B5EF4-FFF2-40B4-BE49-F238E27FC236}">
                <a16:creationId xmlns:a16="http://schemas.microsoft.com/office/drawing/2014/main" id="{52BAAA71-44EF-466F-8F2A-C2626E742D97}"/>
              </a:ext>
            </a:extLst>
          </p:cNvPr>
          <p:cNvSpPr>
            <a:spLocks noChangeArrowheads="1"/>
          </p:cNvSpPr>
          <p:nvPr/>
        </p:nvSpPr>
        <p:spPr bwMode="auto">
          <a:xfrm>
            <a:off x="4318885" y="3486532"/>
            <a:ext cx="1462822" cy="400101"/>
          </a:xfrm>
          <a:prstGeom prst="rect">
            <a:avLst/>
          </a:prstGeom>
          <a:noFill/>
          <a:ln>
            <a:noFill/>
          </a:ln>
          <a:extLst>
            <a:ext uri="{909E8E84-426E-40DD-AFC4-6F175D3DCCD1}">
              <a14:hiddenFill xmlns:a14="http://schemas.microsoft.com/office/drawing/2010/main">
                <a:solidFill>
                  <a:srgbClr val="FFC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000" kern="0" dirty="0" smtClean="0">
                <a:solidFill>
                  <a:srgbClr val="FFC000"/>
                </a:solidFill>
              </a:rPr>
              <a:t>屋龄中位数</a:t>
            </a:r>
            <a:endParaRPr lang="zh-CN" altLang="en-US" sz="2000" kern="0" dirty="0">
              <a:solidFill>
                <a:srgbClr val="FFC000"/>
              </a:solidFill>
            </a:endParaRPr>
          </a:p>
        </p:txBody>
      </p:sp>
      <p:sp>
        <p:nvSpPr>
          <p:cNvPr id="53" name="矩形 47">
            <a:extLst>
              <a:ext uri="{FF2B5EF4-FFF2-40B4-BE49-F238E27FC236}">
                <a16:creationId xmlns:a16="http://schemas.microsoft.com/office/drawing/2014/main" id="{FB11F3DE-945C-40FD-A438-1C9143E6A949}"/>
              </a:ext>
            </a:extLst>
          </p:cNvPr>
          <p:cNvSpPr>
            <a:spLocks noChangeArrowheads="1"/>
          </p:cNvSpPr>
          <p:nvPr/>
        </p:nvSpPr>
        <p:spPr bwMode="auto">
          <a:xfrm>
            <a:off x="4318885" y="4190109"/>
            <a:ext cx="1251598" cy="461657"/>
          </a:xfrm>
          <a:prstGeom prst="rect">
            <a:avLst/>
          </a:prstGeom>
          <a:noFill/>
          <a:ln>
            <a:noFill/>
          </a:ln>
          <a:extLst>
            <a:ext uri="{909E8E84-426E-40DD-AFC4-6F175D3DCCD1}">
              <a14:hiddenFill xmlns:a14="http://schemas.microsoft.com/office/drawing/2010/main">
                <a:solidFill>
                  <a:srgbClr val="FFC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lvl="0">
              <a:lnSpc>
                <a:spcPct val="120000"/>
              </a:lnSpc>
              <a:spcBef>
                <a:spcPct val="0"/>
              </a:spcBef>
              <a:buNone/>
              <a:defRPr/>
            </a:pPr>
            <a:r>
              <a:rPr lang="zh-CN" altLang="en-US" sz="2000" kern="0" dirty="0" smtClean="0">
                <a:solidFill>
                  <a:srgbClr val="FFC000"/>
                </a:solidFill>
              </a:rPr>
              <a:t>总房间数</a:t>
            </a:r>
            <a:endParaRPr lang="zh-CN" altLang="en-US" sz="2000" kern="0" dirty="0">
              <a:solidFill>
                <a:srgbClr val="FFC000"/>
              </a:solidFill>
              <a:sym typeface="微软雅黑" pitchFamily="34" charset="-122"/>
            </a:endParaRPr>
          </a:p>
        </p:txBody>
      </p:sp>
      <p:sp>
        <p:nvSpPr>
          <p:cNvPr id="54" name="矩形 47">
            <a:extLst>
              <a:ext uri="{FF2B5EF4-FFF2-40B4-BE49-F238E27FC236}">
                <a16:creationId xmlns:a16="http://schemas.microsoft.com/office/drawing/2014/main" id="{921AACA9-C091-4521-951A-09D12A75399B}"/>
              </a:ext>
            </a:extLst>
          </p:cNvPr>
          <p:cNvSpPr>
            <a:spLocks noChangeArrowheads="1"/>
          </p:cNvSpPr>
          <p:nvPr/>
        </p:nvSpPr>
        <p:spPr bwMode="auto">
          <a:xfrm>
            <a:off x="4318885" y="5000447"/>
            <a:ext cx="1336800" cy="400101"/>
          </a:xfrm>
          <a:prstGeom prst="rect">
            <a:avLst/>
          </a:prstGeom>
          <a:noFill/>
          <a:ln>
            <a:noFill/>
          </a:ln>
          <a:extLst>
            <a:ext uri="{909E8E84-426E-40DD-AFC4-6F175D3DCCD1}">
              <a14:hiddenFill xmlns:a14="http://schemas.microsoft.com/office/drawing/2010/main">
                <a:solidFill>
                  <a:srgbClr val="FFC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000" kern="0" dirty="0" smtClean="0">
                <a:solidFill>
                  <a:srgbClr val="FFC000"/>
                </a:solidFill>
              </a:rPr>
              <a:t>总卧室数</a:t>
            </a:r>
            <a:endParaRPr lang="zh-CN" altLang="en-US" sz="2000" kern="0" dirty="0">
              <a:solidFill>
                <a:srgbClr val="FFC000"/>
              </a:solidFill>
            </a:endParaRPr>
          </a:p>
        </p:txBody>
      </p:sp>
      <p:sp>
        <p:nvSpPr>
          <p:cNvPr id="55" name="矩形 47">
            <a:extLst>
              <a:ext uri="{FF2B5EF4-FFF2-40B4-BE49-F238E27FC236}">
                <a16:creationId xmlns:a16="http://schemas.microsoft.com/office/drawing/2014/main" id="{33D015AF-A97D-4E04-AD40-FD3CFC0AE89E}"/>
              </a:ext>
            </a:extLst>
          </p:cNvPr>
          <p:cNvSpPr>
            <a:spLocks noChangeArrowheads="1"/>
          </p:cNvSpPr>
          <p:nvPr/>
        </p:nvSpPr>
        <p:spPr bwMode="auto">
          <a:xfrm>
            <a:off x="8876527" y="1929673"/>
            <a:ext cx="1185505" cy="400101"/>
          </a:xfrm>
          <a:prstGeom prst="rect">
            <a:avLst/>
          </a:prstGeom>
          <a:noFill/>
          <a:ln>
            <a:noFill/>
          </a:ln>
          <a:extLst>
            <a:ext uri="{909E8E84-426E-40DD-AFC4-6F175D3DCCD1}">
              <a14:hiddenFill xmlns:a14="http://schemas.microsoft.com/office/drawing/2010/main">
                <a:solidFill>
                  <a:srgbClr val="FFC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000" kern="0" dirty="0" smtClean="0">
                <a:solidFill>
                  <a:srgbClr val="FFC000"/>
                </a:solidFill>
              </a:rPr>
              <a:t>人口数</a:t>
            </a:r>
            <a:endParaRPr lang="zh-CN" altLang="en-US" sz="2000" kern="0" dirty="0">
              <a:solidFill>
                <a:srgbClr val="FFC000"/>
              </a:solidFill>
            </a:endParaRPr>
          </a:p>
        </p:txBody>
      </p:sp>
      <p:sp>
        <p:nvSpPr>
          <p:cNvPr id="56" name="矩形 47">
            <a:extLst>
              <a:ext uri="{FF2B5EF4-FFF2-40B4-BE49-F238E27FC236}">
                <a16:creationId xmlns:a16="http://schemas.microsoft.com/office/drawing/2014/main" id="{F13FDF06-6F62-4D9D-B2BD-544F964FB624}"/>
              </a:ext>
            </a:extLst>
          </p:cNvPr>
          <p:cNvSpPr>
            <a:spLocks noChangeArrowheads="1"/>
          </p:cNvSpPr>
          <p:nvPr/>
        </p:nvSpPr>
        <p:spPr bwMode="auto">
          <a:xfrm>
            <a:off x="8864478" y="2666695"/>
            <a:ext cx="1507998" cy="430366"/>
          </a:xfrm>
          <a:prstGeom prst="rect">
            <a:avLst/>
          </a:prstGeom>
          <a:noFill/>
          <a:ln>
            <a:noFill/>
          </a:ln>
          <a:extLst>
            <a:ext uri="{909E8E84-426E-40DD-AFC4-6F175D3DCCD1}">
              <a14:hiddenFill xmlns:a14="http://schemas.microsoft.com/office/drawing/2010/main">
                <a:solidFill>
                  <a:srgbClr val="FFC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lvl="0">
              <a:lnSpc>
                <a:spcPct val="120000"/>
              </a:lnSpc>
              <a:spcBef>
                <a:spcPct val="0"/>
              </a:spcBef>
              <a:buNone/>
              <a:defRPr/>
            </a:pPr>
            <a:r>
              <a:rPr lang="zh-CN" altLang="en-US" sz="1400" kern="0" dirty="0">
                <a:solidFill>
                  <a:srgbClr val="FFC000"/>
                </a:solidFill>
              </a:rPr>
              <a:t> </a:t>
            </a:r>
            <a:r>
              <a:rPr lang="zh-CN" altLang="en-US" sz="2000" kern="0" dirty="0" smtClean="0">
                <a:solidFill>
                  <a:srgbClr val="FFC000"/>
                </a:solidFill>
              </a:rPr>
              <a:t>户数</a:t>
            </a:r>
            <a:endParaRPr lang="zh-CN" altLang="en-US" sz="2000" kern="0" dirty="0">
              <a:solidFill>
                <a:srgbClr val="FFC000"/>
              </a:solidFill>
              <a:sym typeface="微软雅黑" pitchFamily="34" charset="-122"/>
            </a:endParaRPr>
          </a:p>
        </p:txBody>
      </p:sp>
      <p:sp>
        <p:nvSpPr>
          <p:cNvPr id="57" name="矩形 47">
            <a:extLst>
              <a:ext uri="{FF2B5EF4-FFF2-40B4-BE49-F238E27FC236}">
                <a16:creationId xmlns:a16="http://schemas.microsoft.com/office/drawing/2014/main" id="{1191C085-0612-4ED4-B4D3-5A4EEB0D93BF}"/>
              </a:ext>
            </a:extLst>
          </p:cNvPr>
          <p:cNvSpPr>
            <a:spLocks noChangeArrowheads="1"/>
          </p:cNvSpPr>
          <p:nvPr/>
        </p:nvSpPr>
        <p:spPr bwMode="auto">
          <a:xfrm>
            <a:off x="8908477" y="3420341"/>
            <a:ext cx="1809773" cy="430366"/>
          </a:xfrm>
          <a:prstGeom prst="rect">
            <a:avLst/>
          </a:prstGeom>
          <a:noFill/>
          <a:ln>
            <a:noFill/>
          </a:ln>
          <a:extLst>
            <a:ext uri="{909E8E84-426E-40DD-AFC4-6F175D3DCCD1}">
              <a14:hiddenFill xmlns:a14="http://schemas.microsoft.com/office/drawing/2010/main">
                <a:solidFill>
                  <a:srgbClr val="FFC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lvl="0">
              <a:lnSpc>
                <a:spcPct val="120000"/>
              </a:lnSpc>
              <a:spcBef>
                <a:spcPct val="0"/>
              </a:spcBef>
              <a:buNone/>
              <a:defRPr/>
            </a:pPr>
            <a:r>
              <a:rPr lang="zh-CN" altLang="en-US" sz="2000" kern="0" dirty="0" smtClean="0">
                <a:solidFill>
                  <a:srgbClr val="FFC000"/>
                </a:solidFill>
                <a:sym typeface="微软雅黑" pitchFamily="34" charset="-122"/>
              </a:rPr>
              <a:t>收入中位数</a:t>
            </a:r>
            <a:endParaRPr lang="zh-CN" altLang="en-US" sz="2000" kern="0" dirty="0">
              <a:solidFill>
                <a:srgbClr val="FFC000"/>
              </a:solidFill>
              <a:sym typeface="微软雅黑" pitchFamily="34" charset="-122"/>
            </a:endParaRPr>
          </a:p>
        </p:txBody>
      </p:sp>
      <p:sp>
        <p:nvSpPr>
          <p:cNvPr id="41" name="五边形 245">
            <a:extLst>
              <a:ext uri="{FF2B5EF4-FFF2-40B4-BE49-F238E27FC236}">
                <a16:creationId xmlns:a16="http://schemas.microsoft.com/office/drawing/2014/main" id="{57F02C1F-6CE1-4FE5-9841-620BC6CC5DBE}"/>
              </a:ext>
            </a:extLst>
          </p:cNvPr>
          <p:cNvSpPr/>
          <p:nvPr/>
        </p:nvSpPr>
        <p:spPr>
          <a:xfrm>
            <a:off x="6147552" y="4252128"/>
            <a:ext cx="2351658" cy="461641"/>
          </a:xfrm>
          <a:prstGeom prst="homePlate">
            <a:avLst/>
          </a:prstGeom>
          <a:solidFill>
            <a:srgbClr val="92710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58" name="TextBox 176">
            <a:extLst>
              <a:ext uri="{FF2B5EF4-FFF2-40B4-BE49-F238E27FC236}">
                <a16:creationId xmlns:a16="http://schemas.microsoft.com/office/drawing/2014/main" id="{91836BB1-20DC-42BE-8844-FCB2A2FABBA1}"/>
              </a:ext>
            </a:extLst>
          </p:cNvPr>
          <p:cNvSpPr txBox="1"/>
          <p:nvPr/>
        </p:nvSpPr>
        <p:spPr>
          <a:xfrm>
            <a:off x="6147552" y="4316409"/>
            <a:ext cx="2422458" cy="338554"/>
          </a:xfrm>
          <a:prstGeom prst="rect">
            <a:avLst/>
          </a:prstGeom>
          <a:noFill/>
        </p:spPr>
        <p:txBody>
          <a:bodyPr wrap="none" rtlCol="0">
            <a:spAutoFit/>
          </a:bodyPr>
          <a:lstStyle/>
          <a:p>
            <a:pPr lvl="0">
              <a:defRPr/>
            </a:pPr>
            <a:r>
              <a:rPr lang="en-US" altLang="zh-CN" sz="1600" kern="0" dirty="0" smtClean="0">
                <a:solidFill>
                  <a:srgbClr val="FFC000"/>
                </a:solidFill>
                <a:latin typeface="微软雅黑" pitchFamily="34" charset="-122"/>
                <a:ea typeface="微软雅黑" pitchFamily="34" charset="-122"/>
                <a:sym typeface="Calibri" pitchFamily="34" charset="0"/>
              </a:rPr>
              <a:t>Median-house-value</a:t>
            </a:r>
            <a:r>
              <a:rPr lang="zh-CN" altLang="en-US" sz="1600" kern="0" dirty="0" smtClean="0">
                <a:solidFill>
                  <a:srgbClr val="FFC000"/>
                </a:solidFill>
                <a:latin typeface="微软雅黑" pitchFamily="34" charset="-122"/>
                <a:ea typeface="微软雅黑" pitchFamily="34" charset="-122"/>
                <a:sym typeface="Calibri" pitchFamily="34" charset="0"/>
              </a:rPr>
              <a:t>：</a:t>
            </a:r>
            <a:endParaRPr kumimoji="0" lang="zh-CN" altLang="en-US" sz="15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sp>
        <p:nvSpPr>
          <p:cNvPr id="59" name="等腰三角形 58">
            <a:extLst>
              <a:ext uri="{FF2B5EF4-FFF2-40B4-BE49-F238E27FC236}">
                <a16:creationId xmlns:a16="http://schemas.microsoft.com/office/drawing/2014/main" id="{04252308-FFBB-437F-8D61-79994D944856}"/>
              </a:ext>
            </a:extLst>
          </p:cNvPr>
          <p:cNvSpPr>
            <a:spLocks noChangeAspect="1" noChangeArrowheads="1"/>
          </p:cNvSpPr>
          <p:nvPr/>
        </p:nvSpPr>
        <p:spPr bwMode="auto">
          <a:xfrm rot="5400000" flipV="1">
            <a:off x="8641696" y="4333465"/>
            <a:ext cx="239249" cy="206315"/>
          </a:xfrm>
          <a:prstGeom prst="triangle">
            <a:avLst>
              <a:gd name="adj" fmla="val 50000"/>
            </a:avLst>
          </a:prstGeom>
          <a:solidFill>
            <a:srgbClr val="FFC000"/>
          </a:solidFill>
          <a:ln>
            <a:noFill/>
          </a:ln>
          <a:extLst/>
        </p:spPr>
        <p:txBody>
          <a:bodyPr lIns="91431" tIns="45716" rIns="91431" bIns="45716"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endParaRPr kumimoji="0" lang="zh-CN" altLang="zh-CN" sz="2000" b="0" i="0" u="none" strike="noStrike" kern="0" cap="none" spc="0" normalizeH="0" baseline="0" noProof="0">
              <a:ln>
                <a:noFill/>
              </a:ln>
              <a:solidFill>
                <a:srgbClr val="FFC000"/>
              </a:solidFill>
              <a:effectLst/>
              <a:uLnTx/>
              <a:uFillTx/>
              <a:latin typeface="微软雅黑" pitchFamily="34" charset="-122"/>
              <a:ea typeface="微软雅黑" pitchFamily="34" charset="-122"/>
              <a:sym typeface="微软雅黑" pitchFamily="34" charset="-122"/>
            </a:endParaRPr>
          </a:p>
        </p:txBody>
      </p:sp>
      <p:sp>
        <p:nvSpPr>
          <p:cNvPr id="2" name="文本框 1"/>
          <p:cNvSpPr txBox="1"/>
          <p:nvPr/>
        </p:nvSpPr>
        <p:spPr>
          <a:xfrm>
            <a:off x="8952631" y="4220882"/>
            <a:ext cx="2044235" cy="400110"/>
          </a:xfrm>
          <a:prstGeom prst="rect">
            <a:avLst/>
          </a:prstGeom>
          <a:noFill/>
        </p:spPr>
        <p:txBody>
          <a:bodyPr wrap="square" rtlCol="0">
            <a:spAutoFit/>
          </a:bodyPr>
          <a:lstStyle/>
          <a:p>
            <a:r>
              <a:rPr lang="zh-CN" altLang="en-US" sz="2000" kern="0" dirty="0">
                <a:solidFill>
                  <a:srgbClr val="FFC000"/>
                </a:solidFill>
                <a:latin typeface="微软雅黑" pitchFamily="34" charset="-122"/>
                <a:ea typeface="微软雅黑" pitchFamily="34" charset="-122"/>
                <a:sym typeface="Calibri" pitchFamily="34" charset="0"/>
              </a:rPr>
              <a:t>房价中</a:t>
            </a:r>
            <a:r>
              <a:rPr lang="zh-CN" altLang="en-US" sz="2000" kern="0" dirty="0" smtClean="0">
                <a:solidFill>
                  <a:srgbClr val="FFC000"/>
                </a:solidFill>
                <a:latin typeface="微软雅黑" pitchFamily="34" charset="-122"/>
                <a:ea typeface="微软雅黑" pitchFamily="34" charset="-122"/>
                <a:sym typeface="Calibri" pitchFamily="34" charset="0"/>
              </a:rPr>
              <a:t>位</a:t>
            </a:r>
            <a:r>
              <a:rPr lang="en-US" altLang="zh-CN" sz="2000" kern="0" dirty="0" smtClean="0">
                <a:solidFill>
                  <a:srgbClr val="FFC000"/>
                </a:solidFill>
                <a:latin typeface="微软雅黑" pitchFamily="34" charset="-122"/>
                <a:ea typeface="微软雅黑" pitchFamily="34" charset="-122"/>
                <a:sym typeface="Calibri" pitchFamily="34" charset="0"/>
              </a:rPr>
              <a:t>·</a:t>
            </a:r>
            <a:r>
              <a:rPr lang="zh-CN" altLang="en-US" sz="2000" kern="0" dirty="0" smtClean="0">
                <a:solidFill>
                  <a:srgbClr val="FFC000"/>
                </a:solidFill>
                <a:latin typeface="微软雅黑" pitchFamily="34" charset="-122"/>
                <a:ea typeface="微软雅黑" pitchFamily="34" charset="-122"/>
                <a:sym typeface="Calibri" pitchFamily="34" charset="0"/>
              </a:rPr>
              <a:t>数</a:t>
            </a:r>
            <a:r>
              <a:rPr lang="zh-CN" altLang="en-US" sz="2000" kern="0" dirty="0">
                <a:solidFill>
                  <a:srgbClr val="FFC000"/>
                </a:solidFill>
                <a:latin typeface="微软雅黑" pitchFamily="34" charset="-122"/>
                <a:ea typeface="微软雅黑" pitchFamily="34" charset="-122"/>
                <a:sym typeface="Calibri" pitchFamily="34" charset="0"/>
              </a:rPr>
              <a:t>（</a:t>
            </a:r>
            <a:r>
              <a:rPr lang="en-US" altLang="zh-CN" sz="2000" kern="0" dirty="0">
                <a:solidFill>
                  <a:srgbClr val="FFC000"/>
                </a:solidFill>
                <a:latin typeface="微软雅黑" pitchFamily="34" charset="-122"/>
                <a:ea typeface="微软雅黑" pitchFamily="34" charset="-122"/>
                <a:sym typeface="Calibri" pitchFamily="34" charset="0"/>
              </a:rPr>
              <a:t>y</a:t>
            </a:r>
            <a:r>
              <a:rPr lang="zh-CN" altLang="en-US" sz="2000" kern="0" dirty="0">
                <a:solidFill>
                  <a:srgbClr val="FFC000"/>
                </a:solidFill>
                <a:latin typeface="微软雅黑" pitchFamily="34" charset="-122"/>
                <a:ea typeface="微软雅黑" pitchFamily="34" charset="-122"/>
                <a:sym typeface="Calibri" pitchFamily="34" charset="0"/>
              </a:rPr>
              <a:t>）</a:t>
            </a:r>
          </a:p>
        </p:txBody>
      </p:sp>
      <p:sp>
        <p:nvSpPr>
          <p:cNvPr id="60" name="五边形 245">
            <a:extLst>
              <a:ext uri="{FF2B5EF4-FFF2-40B4-BE49-F238E27FC236}">
                <a16:creationId xmlns:a16="http://schemas.microsoft.com/office/drawing/2014/main" id="{57F02C1F-6CE1-4FE5-9841-620BC6CC5DBE}"/>
              </a:ext>
            </a:extLst>
          </p:cNvPr>
          <p:cNvSpPr/>
          <p:nvPr/>
        </p:nvSpPr>
        <p:spPr>
          <a:xfrm>
            <a:off x="6158337" y="4987326"/>
            <a:ext cx="2351658" cy="461641"/>
          </a:xfrm>
          <a:prstGeom prst="homePlate">
            <a:avLst/>
          </a:prstGeom>
          <a:solidFill>
            <a:srgbClr val="92710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3" name="文本框 2"/>
          <p:cNvSpPr txBox="1"/>
          <p:nvPr/>
        </p:nvSpPr>
        <p:spPr>
          <a:xfrm>
            <a:off x="6158337" y="5083981"/>
            <a:ext cx="1817639" cy="338554"/>
          </a:xfrm>
          <a:prstGeom prst="rect">
            <a:avLst/>
          </a:prstGeom>
          <a:noFill/>
        </p:spPr>
        <p:txBody>
          <a:bodyPr wrap="square" rtlCol="0">
            <a:spAutoFit/>
          </a:bodyPr>
          <a:lstStyle/>
          <a:p>
            <a:r>
              <a:rPr lang="en-US" altLang="zh-CN" sz="1600" kern="0" dirty="0" smtClean="0">
                <a:solidFill>
                  <a:srgbClr val="FFC000"/>
                </a:solidFill>
                <a:latin typeface="微软雅黑" pitchFamily="34" charset="-122"/>
                <a:ea typeface="微软雅黑" pitchFamily="34" charset="-122"/>
              </a:rPr>
              <a:t>Ocean-proximity</a:t>
            </a:r>
            <a:r>
              <a:rPr lang="zh-CN" altLang="en-US" sz="1600" kern="0" dirty="0" smtClean="0">
                <a:solidFill>
                  <a:srgbClr val="FFC000"/>
                </a:solidFill>
                <a:latin typeface="微软雅黑" pitchFamily="34" charset="-122"/>
                <a:ea typeface="微软雅黑" pitchFamily="34" charset="-122"/>
              </a:rPr>
              <a:t>：</a:t>
            </a:r>
            <a:endParaRPr lang="zh-CN" altLang="en-US" sz="1600" kern="0" dirty="0">
              <a:solidFill>
                <a:srgbClr val="FFC000"/>
              </a:solidFill>
              <a:latin typeface="微软雅黑" pitchFamily="34" charset="-122"/>
              <a:ea typeface="微软雅黑" pitchFamily="34" charset="-122"/>
            </a:endParaRPr>
          </a:p>
        </p:txBody>
      </p:sp>
      <p:sp>
        <p:nvSpPr>
          <p:cNvPr id="61" name="等腰三角形 60">
            <a:extLst>
              <a:ext uri="{FF2B5EF4-FFF2-40B4-BE49-F238E27FC236}">
                <a16:creationId xmlns:a16="http://schemas.microsoft.com/office/drawing/2014/main" id="{04252308-FFBB-437F-8D61-79994D944856}"/>
              </a:ext>
            </a:extLst>
          </p:cNvPr>
          <p:cNvSpPr>
            <a:spLocks noChangeAspect="1" noChangeArrowheads="1"/>
          </p:cNvSpPr>
          <p:nvPr/>
        </p:nvSpPr>
        <p:spPr bwMode="auto">
          <a:xfrm rot="5400000" flipV="1">
            <a:off x="8653745" y="5094953"/>
            <a:ext cx="239249" cy="206315"/>
          </a:xfrm>
          <a:prstGeom prst="triangle">
            <a:avLst>
              <a:gd name="adj" fmla="val 50000"/>
            </a:avLst>
          </a:prstGeom>
          <a:solidFill>
            <a:srgbClr val="FFC000"/>
          </a:solidFill>
          <a:ln>
            <a:noFill/>
          </a:ln>
          <a:extLst/>
        </p:spPr>
        <p:txBody>
          <a:bodyPr lIns="91431" tIns="45716" rIns="91431" bIns="45716"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charset="0"/>
              <a:buNone/>
              <a:tabLst/>
              <a:defRPr/>
            </a:pPr>
            <a:endParaRPr kumimoji="0" lang="zh-CN" altLang="zh-CN" sz="2000" b="0" i="0" u="none" strike="noStrike" kern="0" cap="none" spc="0" normalizeH="0" baseline="0" noProof="0">
              <a:ln>
                <a:noFill/>
              </a:ln>
              <a:solidFill>
                <a:srgbClr val="FFC000"/>
              </a:solidFill>
              <a:effectLst/>
              <a:uLnTx/>
              <a:uFillTx/>
              <a:latin typeface="微软雅黑" pitchFamily="34" charset="-122"/>
              <a:ea typeface="微软雅黑" pitchFamily="34" charset="-122"/>
              <a:sym typeface="微软雅黑" pitchFamily="34" charset="-122"/>
            </a:endParaRPr>
          </a:p>
        </p:txBody>
      </p:sp>
      <p:sp>
        <p:nvSpPr>
          <p:cNvPr id="4" name="文本框 3"/>
          <p:cNvSpPr txBox="1"/>
          <p:nvPr/>
        </p:nvSpPr>
        <p:spPr>
          <a:xfrm>
            <a:off x="8952631" y="4988284"/>
            <a:ext cx="2853532" cy="400110"/>
          </a:xfrm>
          <a:prstGeom prst="rect">
            <a:avLst/>
          </a:prstGeom>
          <a:noFill/>
        </p:spPr>
        <p:txBody>
          <a:bodyPr wrap="square" rtlCol="0">
            <a:spAutoFit/>
          </a:bodyPr>
          <a:lstStyle/>
          <a:p>
            <a:r>
              <a:rPr lang="zh-CN" altLang="en-US" sz="2000" dirty="0" smtClean="0">
                <a:solidFill>
                  <a:schemeClr val="accent4"/>
                </a:solidFill>
                <a:latin typeface="微软雅黑" panose="020B0503020204020204" pitchFamily="34" charset="-122"/>
                <a:ea typeface="微软雅黑" panose="020B0503020204020204" pitchFamily="34" charset="-122"/>
              </a:rPr>
              <a:t>离大海距离（文本属性）</a:t>
            </a:r>
            <a:endParaRPr lang="zh-CN" altLang="en-US" sz="2000" dirty="0">
              <a:solidFill>
                <a:schemeClr val="accent4"/>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364727" y="378120"/>
            <a:ext cx="6038353" cy="523220"/>
          </a:xfrm>
          <a:prstGeom prst="rect">
            <a:avLst/>
          </a:prstGeom>
          <a:noFill/>
        </p:spPr>
        <p:txBody>
          <a:bodyPr wrap="square" rtlCol="0">
            <a:spAutoFit/>
          </a:bodyPr>
          <a:lstStyle/>
          <a:p>
            <a:r>
              <a:rPr lang="zh-CN" altLang="en-US" sz="2800" dirty="0" smtClean="0">
                <a:solidFill>
                  <a:srgbClr val="FFC000"/>
                </a:solidFill>
              </a:rPr>
              <a:t>数据量：</a:t>
            </a:r>
            <a:r>
              <a:rPr lang="en-US" altLang="zh-CN" sz="2800" b="1" dirty="0" smtClean="0">
                <a:solidFill>
                  <a:srgbClr val="FFC000"/>
                </a:solidFill>
              </a:rPr>
              <a:t>20640</a:t>
            </a:r>
            <a:r>
              <a:rPr lang="zh-CN" altLang="en-US" sz="2800" dirty="0" smtClean="0">
                <a:solidFill>
                  <a:srgbClr val="FFC000"/>
                </a:solidFill>
              </a:rPr>
              <a:t>条      特征变量：</a:t>
            </a:r>
            <a:r>
              <a:rPr lang="en-US" altLang="zh-CN" sz="2800" b="1" dirty="0" smtClean="0">
                <a:solidFill>
                  <a:srgbClr val="FFC000"/>
                </a:solidFill>
              </a:rPr>
              <a:t>10</a:t>
            </a:r>
            <a:r>
              <a:rPr lang="zh-CN" altLang="en-US" sz="2800" dirty="0" smtClean="0">
                <a:solidFill>
                  <a:srgbClr val="FFC000"/>
                </a:solidFill>
              </a:rPr>
              <a:t>个</a:t>
            </a:r>
            <a:endParaRPr lang="zh-CN" altLang="en-US" sz="2800" dirty="0">
              <a:solidFill>
                <a:srgbClr val="FFC000"/>
              </a:solidFill>
            </a:endParaRPr>
          </a:p>
        </p:txBody>
      </p:sp>
    </p:spTree>
    <p:extLst>
      <p:ext uri="{BB962C8B-B14F-4D97-AF65-F5344CB8AC3E}">
        <p14:creationId xmlns:p14="http://schemas.microsoft.com/office/powerpoint/2010/main" val="24870284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250"/>
                                        <p:tgtEl>
                                          <p:spTgt spid="2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250"/>
                                        <p:tgtEl>
                                          <p:spTgt spid="2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25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250"/>
                                        <p:tgtEl>
                                          <p:spTgt spid="2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250"/>
                                        <p:tgtEl>
                                          <p:spTgt spid="2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250"/>
                                        <p:tgtEl>
                                          <p:spTgt spid="2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250"/>
                                        <p:tgtEl>
                                          <p:spTgt spid="2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250"/>
                                        <p:tgtEl>
                                          <p:spTgt spid="3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250"/>
                                        <p:tgtEl>
                                          <p:spTgt spid="3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down)">
                                      <p:cBhvr>
                                        <p:cTn id="34" dur="250"/>
                                        <p:tgtEl>
                                          <p:spTgt spid="3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250"/>
                                        <p:tgtEl>
                                          <p:spTgt spid="3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down)">
                                      <p:cBhvr>
                                        <p:cTn id="40" dur="250"/>
                                        <p:tgtEl>
                                          <p:spTgt spid="38"/>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down)">
                                      <p:cBhvr>
                                        <p:cTn id="43" dur="250"/>
                                        <p:tgtEl>
                                          <p:spTgt spid="3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down)">
                                      <p:cBhvr>
                                        <p:cTn id="46" dur="250"/>
                                        <p:tgtEl>
                                          <p:spTgt spid="39"/>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down)">
                                      <p:cBhvr>
                                        <p:cTn id="49" dur="250"/>
                                        <p:tgtEl>
                                          <p:spTgt spid="3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25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down)">
                                      <p:cBhvr>
                                        <p:cTn id="55" dur="250"/>
                                        <p:tgtEl>
                                          <p:spTgt spid="41"/>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wipe(down)">
                                      <p:cBhvr>
                                        <p:cTn id="58" dur="250"/>
                                        <p:tgtEl>
                                          <p:spTgt spid="5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wipe(down)">
                                      <p:cBhvr>
                                        <p:cTn id="61" dur="250"/>
                                        <p:tgtEl>
                                          <p:spTgt spid="60"/>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down)">
                                      <p:cBhvr>
                                        <p:cTn id="64" dur="250"/>
                                        <p:tgtEl>
                                          <p:spTgt spid="3"/>
                                        </p:tgtEl>
                                      </p:cBhvr>
                                    </p:animEffect>
                                  </p:childTnLst>
                                </p:cTn>
                              </p:par>
                            </p:childTnLst>
                          </p:cTn>
                        </p:par>
                        <p:par>
                          <p:cTn id="65" fill="hold">
                            <p:stCondLst>
                              <p:cond delay="250"/>
                            </p:stCondLst>
                            <p:childTnLst>
                              <p:par>
                                <p:cTn id="66" presetID="22" presetClass="entr" presetSubtype="4"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wipe(down)">
                                      <p:cBhvr>
                                        <p:cTn id="68" dur="10"/>
                                        <p:tgtEl>
                                          <p:spTgt spid="42"/>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down)">
                                      <p:cBhvr>
                                        <p:cTn id="71" dur="750"/>
                                        <p:tgtEl>
                                          <p:spTgt spid="50"/>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down)">
                                      <p:cBhvr>
                                        <p:cTn id="74" dur="10"/>
                                        <p:tgtEl>
                                          <p:spTgt spid="43"/>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down)">
                                      <p:cBhvr>
                                        <p:cTn id="77" dur="750"/>
                                        <p:tgtEl>
                                          <p:spTgt spid="51"/>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wipe(down)">
                                      <p:cBhvr>
                                        <p:cTn id="80" dur="10"/>
                                        <p:tgtEl>
                                          <p:spTgt spid="44"/>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down)">
                                      <p:cBhvr>
                                        <p:cTn id="83" dur="750"/>
                                        <p:tgtEl>
                                          <p:spTgt spid="52"/>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wipe(down)">
                                      <p:cBhvr>
                                        <p:cTn id="86" dur="10"/>
                                        <p:tgtEl>
                                          <p:spTgt spid="45"/>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wipe(down)">
                                      <p:cBhvr>
                                        <p:cTn id="92" dur="10"/>
                                        <p:tgtEl>
                                          <p:spTgt spid="46"/>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wipe(down)">
                                      <p:cBhvr>
                                        <p:cTn id="95" dur="750"/>
                                        <p:tgtEl>
                                          <p:spTgt spid="54"/>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wipe(down)">
                                      <p:cBhvr>
                                        <p:cTn id="98" dur="10"/>
                                        <p:tgtEl>
                                          <p:spTgt spid="47"/>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55"/>
                                        </p:tgtEl>
                                        <p:attrNameLst>
                                          <p:attrName>style.visibility</p:attrName>
                                        </p:attrNameLst>
                                      </p:cBhvr>
                                      <p:to>
                                        <p:strVal val="visible"/>
                                      </p:to>
                                    </p:set>
                                    <p:animEffect transition="in" filter="wipe(down)">
                                      <p:cBhvr>
                                        <p:cTn id="101" dur="750"/>
                                        <p:tgtEl>
                                          <p:spTgt spid="55"/>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Effect transition="in" filter="wipe(down)">
                                      <p:cBhvr>
                                        <p:cTn id="104" dur="10"/>
                                        <p:tgtEl>
                                          <p:spTgt spid="48"/>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down)">
                                      <p:cBhvr>
                                        <p:cTn id="107" dur="750"/>
                                        <p:tgtEl>
                                          <p:spTgt spid="56"/>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Effect transition="in" filter="wipe(down)">
                                      <p:cBhvr>
                                        <p:cTn id="110" dur="10"/>
                                        <p:tgtEl>
                                          <p:spTgt spid="49"/>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57"/>
                                        </p:tgtEl>
                                        <p:attrNameLst>
                                          <p:attrName>style.visibility</p:attrName>
                                        </p:attrNameLst>
                                      </p:cBhvr>
                                      <p:to>
                                        <p:strVal val="visible"/>
                                      </p:to>
                                    </p:set>
                                    <p:animEffect transition="in" filter="wipe(down)">
                                      <p:cBhvr>
                                        <p:cTn id="113" dur="750"/>
                                        <p:tgtEl>
                                          <p:spTgt spid="57"/>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59"/>
                                        </p:tgtEl>
                                        <p:attrNameLst>
                                          <p:attrName>style.visibility</p:attrName>
                                        </p:attrNameLst>
                                      </p:cBhvr>
                                      <p:to>
                                        <p:strVal val="visible"/>
                                      </p:to>
                                    </p:set>
                                    <p:animEffect transition="in" filter="wipe(down)">
                                      <p:cBhvr>
                                        <p:cTn id="116" dur="10"/>
                                        <p:tgtEl>
                                          <p:spTgt spid="59"/>
                                        </p:tgtEl>
                                      </p:cBhvr>
                                    </p:animEffect>
                                  </p:childTnLst>
                                </p:cTn>
                              </p:par>
                              <p:par>
                                <p:cTn id="117" presetID="22" presetClass="entr" presetSubtype="4" fill="hold" grpId="0" nodeType="withEffect">
                                  <p:stCondLst>
                                    <p:cond delay="0"/>
                                  </p:stCondLst>
                                  <p:childTnLst>
                                    <p:set>
                                      <p:cBhvr>
                                        <p:cTn id="118" dur="1" fill="hold">
                                          <p:stCondLst>
                                            <p:cond delay="0"/>
                                          </p:stCondLst>
                                        </p:cTn>
                                        <p:tgtEl>
                                          <p:spTgt spid="2"/>
                                        </p:tgtEl>
                                        <p:attrNameLst>
                                          <p:attrName>style.visibility</p:attrName>
                                        </p:attrNameLst>
                                      </p:cBhvr>
                                      <p:to>
                                        <p:strVal val="visible"/>
                                      </p:to>
                                    </p:set>
                                    <p:animEffect transition="in" filter="wipe(down)">
                                      <p:cBhvr>
                                        <p:cTn id="119" dur="750"/>
                                        <p:tgtEl>
                                          <p:spTgt spid="2"/>
                                        </p:tgtEl>
                                      </p:cBhvr>
                                    </p:animEffect>
                                  </p:childTnLst>
                                </p:cTn>
                              </p:par>
                              <p:par>
                                <p:cTn id="120" presetID="22" presetClass="entr" presetSubtype="4" fill="hold" grpId="0" nodeType="withEffect">
                                  <p:stCondLst>
                                    <p:cond delay="0"/>
                                  </p:stCondLst>
                                  <p:childTnLst>
                                    <p:set>
                                      <p:cBhvr>
                                        <p:cTn id="121" dur="1" fill="hold">
                                          <p:stCondLst>
                                            <p:cond delay="0"/>
                                          </p:stCondLst>
                                        </p:cTn>
                                        <p:tgtEl>
                                          <p:spTgt spid="61"/>
                                        </p:tgtEl>
                                        <p:attrNameLst>
                                          <p:attrName>style.visibility</p:attrName>
                                        </p:attrNameLst>
                                      </p:cBhvr>
                                      <p:to>
                                        <p:strVal val="visible"/>
                                      </p:to>
                                    </p:set>
                                    <p:animEffect transition="in" filter="wipe(down)">
                                      <p:cBhvr>
                                        <p:cTn id="122" dur="10"/>
                                        <p:tgtEl>
                                          <p:spTgt spid="61"/>
                                        </p:tgtEl>
                                      </p:cBhvr>
                                    </p:animEffect>
                                  </p:childTnLst>
                                </p:cTn>
                              </p:par>
                              <p:par>
                                <p:cTn id="123" presetID="22" presetClass="entr" presetSubtype="4" fill="hold" grpId="0" nodeType="withEffect">
                                  <p:stCondLst>
                                    <p:cond delay="0"/>
                                  </p:stCondLst>
                                  <p:childTnLst>
                                    <p:set>
                                      <p:cBhvr>
                                        <p:cTn id="124" dur="1" fill="hold">
                                          <p:stCondLst>
                                            <p:cond delay="0"/>
                                          </p:stCondLst>
                                        </p:cTn>
                                        <p:tgtEl>
                                          <p:spTgt spid="4"/>
                                        </p:tgtEl>
                                        <p:attrNameLst>
                                          <p:attrName>style.visibility</p:attrName>
                                        </p:attrNameLst>
                                      </p:cBhvr>
                                      <p:to>
                                        <p:strVal val="visible"/>
                                      </p:to>
                                    </p:set>
                                    <p:animEffect transition="in" filter="wipe(down)">
                                      <p:cBhvr>
                                        <p:cTn id="125"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6" repeatCount="indefinite" fill="remove" display="0">
                  <p:stCondLst>
                    <p:cond delay="indefinite"/>
                  </p:stCondLst>
                  <p:endCondLst>
                    <p:cond evt="onStopAudio" delay="0">
                      <p:tgtEl>
                        <p:sldTgt/>
                      </p:tgtEl>
                    </p:cond>
                  </p:endCondLst>
                </p:cTn>
                <p:tgtEl>
                  <p:spTgt spid="9"/>
                </p:tgtEl>
              </p:cMediaNode>
            </p:audio>
          </p:childTnLst>
        </p:cTn>
      </p:par>
    </p:tnLst>
    <p:bldLst>
      <p:bldP spid="23" grpId="0" animBg="1"/>
      <p:bldP spid="24" grpId="0" animBg="1"/>
      <p:bldP spid="25" grpId="0" animBg="1"/>
      <p:bldP spid="26" grpId="0" animBg="1"/>
      <p:bldP spid="27" grpId="0"/>
      <p:bldP spid="28" grpId="0"/>
      <p:bldP spid="29" grpId="0"/>
      <p:bldP spid="30" grpId="0"/>
      <p:bldP spid="33" grpId="0" animBg="1"/>
      <p:bldP spid="34" grpId="0" animBg="1"/>
      <p:bldP spid="35" grpId="0" animBg="1"/>
      <p:bldP spid="36" grpId="0" animBg="1"/>
      <p:bldP spid="37" grpId="0"/>
      <p:bldP spid="38" grpId="0"/>
      <p:bldP spid="39" grpId="0"/>
      <p:bldP spid="40" grpId="0"/>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4" grpId="0"/>
      <p:bldP spid="55" grpId="0"/>
      <p:bldP spid="56" grpId="0"/>
      <p:bldP spid="57" grpId="0"/>
      <p:bldP spid="41" grpId="0" animBg="1"/>
      <p:bldP spid="58" grpId="0"/>
      <p:bldP spid="59" grpId="0" animBg="1"/>
      <p:bldP spid="2" grpId="0"/>
      <p:bldP spid="60" grpId="0" animBg="1"/>
      <p:bldP spid="3" grpId="0"/>
      <p:bldP spid="61"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1140" y="375071"/>
            <a:ext cx="110315" cy="461641"/>
          </a:xfrm>
          <a:prstGeom prst="rect">
            <a:avLst/>
          </a:prstGeom>
          <a:solidFill>
            <a:srgbClr val="FFC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 name="文本框 276"/>
          <p:cNvSpPr txBox="1">
            <a:spLocks noChangeArrowheads="1"/>
          </p:cNvSpPr>
          <p:nvPr/>
        </p:nvSpPr>
        <p:spPr bwMode="auto">
          <a:xfrm>
            <a:off x="465915" y="375071"/>
            <a:ext cx="3065561" cy="461641"/>
          </a:xfrm>
          <a:prstGeom prst="rect">
            <a:avLst/>
          </a:prstGeom>
          <a:solidFill>
            <a:srgbClr val="FFC000">
              <a:alpha val="55000"/>
            </a:srgbClr>
          </a:solidFill>
          <a:ln>
            <a:noFill/>
          </a:ln>
          <a:extLst/>
        </p:spPr>
        <p:txBody>
          <a:bodyPr wrap="square" lIns="91417" tIns="45708" rIns="91417" bIns="45708">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1218926"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dirty="0" smtClean="0">
                <a:ln>
                  <a:noFill/>
                </a:ln>
                <a:solidFill>
                  <a:srgbClr val="FFC000"/>
                </a:solidFill>
                <a:effectLst/>
                <a:uLnTx/>
                <a:uFillTx/>
                <a:latin typeface="微软雅黑" pitchFamily="34" charset="-122"/>
                <a:ea typeface="微软雅黑" pitchFamily="34" charset="-122"/>
              </a:rPr>
              <a:t>数值型数据</a:t>
            </a:r>
            <a:r>
              <a:rPr lang="zh-CN" altLang="en-US" sz="2400" b="1" kern="0" dirty="0" smtClean="0">
                <a:solidFill>
                  <a:srgbClr val="FFC000"/>
                </a:solidFill>
                <a:latin typeface="微软雅黑" pitchFamily="34" charset="-122"/>
                <a:ea typeface="微软雅黑" pitchFamily="34" charset="-122"/>
              </a:rPr>
              <a:t>分布</a:t>
            </a:r>
            <a:r>
              <a:rPr lang="zh-CN" altLang="en-US" sz="2400" b="1" kern="0" dirty="0">
                <a:solidFill>
                  <a:srgbClr val="FFC000"/>
                </a:solidFill>
                <a:latin typeface="微软雅黑" pitchFamily="34" charset="-122"/>
                <a:ea typeface="微软雅黑" pitchFamily="34" charset="-122"/>
              </a:rPr>
              <a:t>情况</a:t>
            </a:r>
            <a:endParaRPr kumimoji="0" lang="zh-CN" altLang="en-US" sz="24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pic>
        <p:nvPicPr>
          <p:cNvPr id="4" name="内容占位符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140" y="1135116"/>
            <a:ext cx="7307484" cy="4424856"/>
          </a:xfrm>
          <a:prstGeom prst="rect">
            <a:avLst/>
          </a:prstGeom>
          <a:ln>
            <a:noFill/>
          </a:ln>
          <a:effectLst>
            <a:outerShdw blurRad="292100" dist="139700" dir="2700000" algn="tl" rotWithShape="0">
              <a:srgbClr val="333333">
                <a:alpha val="65000"/>
              </a:srgbClr>
            </a:outerShdw>
          </a:effectLst>
        </p:spPr>
      </p:pic>
      <p:sp>
        <p:nvSpPr>
          <p:cNvPr id="5" name="文本框 4"/>
          <p:cNvSpPr txBox="1"/>
          <p:nvPr/>
        </p:nvSpPr>
        <p:spPr>
          <a:xfrm>
            <a:off x="7727422" y="2830978"/>
            <a:ext cx="2810566" cy="1754326"/>
          </a:xfrm>
          <a:prstGeom prst="rect">
            <a:avLst/>
          </a:prstGeom>
          <a:noFill/>
        </p:spPr>
        <p:txBody>
          <a:bodyPr wrap="square" rtlCol="0">
            <a:spAutoFit/>
          </a:bodyPr>
          <a:lstStyle/>
          <a:p>
            <a:r>
              <a:rPr lang="en-US" altLang="zh-CN" b="1" dirty="0" smtClean="0">
                <a:solidFill>
                  <a:srgbClr val="FFC000"/>
                </a:solidFill>
                <a:latin typeface="微软雅黑" pitchFamily="34" charset="-122"/>
                <a:ea typeface="微软雅黑" pitchFamily="34" charset="-122"/>
              </a:rPr>
              <a:t>•</a:t>
            </a:r>
            <a:r>
              <a:rPr lang="en-US" altLang="zh-CN" b="1" dirty="0" err="1" smtClean="0">
                <a:solidFill>
                  <a:srgbClr val="FFC000"/>
                </a:solidFill>
                <a:latin typeface="微软雅黑" pitchFamily="34" charset="-122"/>
                <a:ea typeface="微软雅黑" pitchFamily="34" charset="-122"/>
              </a:rPr>
              <a:t>housing_median_age,median_house_value</a:t>
            </a:r>
            <a:r>
              <a:rPr lang="zh-CN" altLang="en-US" b="1" dirty="0">
                <a:solidFill>
                  <a:srgbClr val="FFC000"/>
                </a:solidFill>
                <a:latin typeface="微软雅黑" pitchFamily="34" charset="-122"/>
                <a:ea typeface="微软雅黑" pitchFamily="34" charset="-122"/>
              </a:rPr>
              <a:t>以及</a:t>
            </a:r>
            <a:r>
              <a:rPr lang="en-US" altLang="zh-CN" b="1" dirty="0" err="1">
                <a:solidFill>
                  <a:srgbClr val="FFC000"/>
                </a:solidFill>
                <a:latin typeface="微软雅黑" pitchFamily="34" charset="-122"/>
                <a:ea typeface="微软雅黑" pitchFamily="34" charset="-122"/>
              </a:rPr>
              <a:t>median_income</a:t>
            </a:r>
            <a:r>
              <a:rPr lang="zh-CN" altLang="en-US" b="1" dirty="0">
                <a:solidFill>
                  <a:srgbClr val="FFC000"/>
                </a:solidFill>
                <a:latin typeface="微软雅黑" pitchFamily="34" charset="-122"/>
                <a:ea typeface="微软雅黑" pitchFamily="34" charset="-122"/>
              </a:rPr>
              <a:t>设置</a:t>
            </a:r>
            <a:r>
              <a:rPr lang="zh-CN" altLang="en-US" b="1" dirty="0" smtClean="0">
                <a:solidFill>
                  <a:srgbClr val="FFC000"/>
                </a:solidFill>
                <a:latin typeface="微软雅黑" pitchFamily="34" charset="-122"/>
                <a:ea typeface="微软雅黑" pitchFamily="34" charset="-122"/>
              </a:rPr>
              <a:t>阈值</a:t>
            </a:r>
            <a:r>
              <a:rPr lang="en-US" altLang="zh-CN" b="1" dirty="0" smtClean="0">
                <a:solidFill>
                  <a:srgbClr val="FFC000"/>
                </a:solidFill>
                <a:latin typeface="微软雅黑" pitchFamily="34" charset="-122"/>
                <a:ea typeface="微软雅黑" pitchFamily="34" charset="-122"/>
              </a:rPr>
              <a:t/>
            </a:r>
            <a:br>
              <a:rPr lang="en-US" altLang="zh-CN" b="1" dirty="0" smtClean="0">
                <a:solidFill>
                  <a:srgbClr val="FFC000"/>
                </a:solidFill>
                <a:latin typeface="微软雅黑" pitchFamily="34" charset="-122"/>
                <a:ea typeface="微软雅黑" pitchFamily="34" charset="-122"/>
              </a:rPr>
            </a:br>
            <a:endParaRPr lang="zh-CN" altLang="en-US" b="1" dirty="0">
              <a:solidFill>
                <a:srgbClr val="FFC000"/>
              </a:solidFill>
              <a:latin typeface="微软雅黑" pitchFamily="34" charset="-122"/>
              <a:ea typeface="微软雅黑" pitchFamily="34" charset="-122"/>
            </a:endParaRPr>
          </a:p>
          <a:p>
            <a:r>
              <a:rPr lang="en-US" altLang="zh-CN" b="1" dirty="0" smtClean="0">
                <a:solidFill>
                  <a:srgbClr val="FFC000"/>
                </a:solidFill>
                <a:latin typeface="微软雅黑" pitchFamily="34" charset="-122"/>
                <a:ea typeface="微软雅黑" pitchFamily="34" charset="-122"/>
              </a:rPr>
              <a:t>•</a:t>
            </a:r>
            <a:r>
              <a:rPr lang="zh-CN" altLang="en-US" b="1" dirty="0" smtClean="0">
                <a:solidFill>
                  <a:srgbClr val="FFC000"/>
                </a:solidFill>
                <a:latin typeface="微软雅黑" pitchFamily="34" charset="-122"/>
                <a:ea typeface="微软雅黑" pitchFamily="34" charset="-122"/>
              </a:rPr>
              <a:t>量纲</a:t>
            </a:r>
            <a:r>
              <a:rPr lang="zh-CN" altLang="en-US" b="1" dirty="0">
                <a:solidFill>
                  <a:srgbClr val="FFC000"/>
                </a:solidFill>
                <a:latin typeface="微软雅黑" pitchFamily="34" charset="-122"/>
                <a:ea typeface="微软雅黑" pitchFamily="34" charset="-122"/>
              </a:rPr>
              <a:t>不</a:t>
            </a:r>
            <a:r>
              <a:rPr lang="zh-CN" altLang="en-US" b="1" dirty="0" smtClean="0">
                <a:solidFill>
                  <a:srgbClr val="FFC000"/>
                </a:solidFill>
                <a:latin typeface="微软雅黑" pitchFamily="34" charset="-122"/>
                <a:ea typeface="微软雅黑" pitchFamily="34" charset="-122"/>
              </a:rPr>
              <a:t>一致</a:t>
            </a:r>
            <a:endParaRPr lang="zh-CN" altLang="en-US" b="1" dirty="0">
              <a:solidFill>
                <a:srgbClr val="FFC000"/>
              </a:solidFill>
              <a:latin typeface="微软雅黑" pitchFamily="34" charset="-122"/>
              <a:ea typeface="微软雅黑" pitchFamily="34" charset="-122"/>
            </a:endParaRPr>
          </a:p>
        </p:txBody>
      </p:sp>
    </p:spTree>
    <p:extLst>
      <p:ext uri="{BB962C8B-B14F-4D97-AF65-F5344CB8AC3E}">
        <p14:creationId xmlns:p14="http://schemas.microsoft.com/office/powerpoint/2010/main" val="279029796"/>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1140" y="375071"/>
            <a:ext cx="110315" cy="461641"/>
          </a:xfrm>
          <a:prstGeom prst="rect">
            <a:avLst/>
          </a:prstGeom>
          <a:solidFill>
            <a:srgbClr val="FFC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 name="文本框 276"/>
          <p:cNvSpPr txBox="1">
            <a:spLocks noChangeArrowheads="1"/>
          </p:cNvSpPr>
          <p:nvPr/>
        </p:nvSpPr>
        <p:spPr bwMode="auto">
          <a:xfrm>
            <a:off x="465915" y="375071"/>
            <a:ext cx="3622609" cy="461641"/>
          </a:xfrm>
          <a:prstGeom prst="rect">
            <a:avLst/>
          </a:prstGeom>
          <a:solidFill>
            <a:srgbClr val="FFC000">
              <a:alpha val="55000"/>
            </a:srgbClr>
          </a:solidFill>
          <a:ln>
            <a:noFill/>
          </a:ln>
          <a:extLst/>
        </p:spPr>
        <p:txBody>
          <a:bodyPr wrap="square" lIns="91417" tIns="45708" rIns="91417" bIns="45708">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1218926"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dirty="0" smtClean="0">
                <a:ln>
                  <a:noFill/>
                </a:ln>
                <a:solidFill>
                  <a:srgbClr val="FFC000"/>
                </a:solidFill>
                <a:effectLst/>
                <a:uLnTx/>
                <a:uFillTx/>
                <a:latin typeface="微软雅黑" pitchFamily="34" charset="-122"/>
                <a:ea typeface="微软雅黑" pitchFamily="34" charset="-122"/>
              </a:rPr>
              <a:t>数据分层，划分数据集</a:t>
            </a:r>
            <a:endParaRPr kumimoji="0" lang="zh-CN" altLang="en-US" sz="2400" b="1" i="0" u="none" strike="noStrike" kern="0" cap="none" spc="0" normalizeH="0" baseline="0" noProof="0" dirty="0">
              <a:ln>
                <a:noFill/>
              </a:ln>
              <a:solidFill>
                <a:srgbClr val="FFC000"/>
              </a:solidFill>
              <a:effectLst/>
              <a:uLnTx/>
              <a:uFillTx/>
              <a:latin typeface="微软雅黑" pitchFamily="34" charset="-122"/>
              <a:ea typeface="微软雅黑" pitchFamily="34" charset="-122"/>
            </a:endParaRPr>
          </a:p>
        </p:txBody>
      </p:sp>
      <p:pic>
        <p:nvPicPr>
          <p:cNvPr id="4" name="图片 3"/>
          <p:cNvPicPr>
            <a:picLocks noChangeAspect="1"/>
          </p:cNvPicPr>
          <p:nvPr/>
        </p:nvPicPr>
        <p:blipFill>
          <a:blip r:embed="rId2"/>
          <a:stretch>
            <a:fillRect/>
          </a:stretch>
        </p:blipFill>
        <p:spPr>
          <a:xfrm>
            <a:off x="301140" y="1471528"/>
            <a:ext cx="7085714" cy="3838095"/>
          </a:xfrm>
          <a:prstGeom prst="rect">
            <a:avLst/>
          </a:prstGeom>
        </p:spPr>
      </p:pic>
      <p:sp>
        <p:nvSpPr>
          <p:cNvPr id="9" name="文本框 8"/>
          <p:cNvSpPr txBox="1"/>
          <p:nvPr/>
        </p:nvSpPr>
        <p:spPr>
          <a:xfrm>
            <a:off x="7727422" y="2928910"/>
            <a:ext cx="2824964" cy="923330"/>
          </a:xfrm>
          <a:prstGeom prst="rect">
            <a:avLst/>
          </a:prstGeom>
          <a:noFill/>
        </p:spPr>
        <p:txBody>
          <a:bodyPr wrap="square" rtlCol="0">
            <a:spAutoFit/>
          </a:bodyPr>
          <a:lstStyle/>
          <a:p>
            <a:r>
              <a:rPr lang="en-US" altLang="zh-CN" b="1" dirty="0">
                <a:solidFill>
                  <a:srgbClr val="FFC000"/>
                </a:solidFill>
                <a:latin typeface="微软雅黑" pitchFamily="34" charset="-122"/>
                <a:ea typeface="微软雅黑" pitchFamily="34" charset="-122"/>
              </a:rPr>
              <a:t>Median-income</a:t>
            </a:r>
            <a:r>
              <a:rPr lang="zh-CN" altLang="en-US" b="1" dirty="0">
                <a:solidFill>
                  <a:srgbClr val="FFC000"/>
                </a:solidFill>
                <a:latin typeface="微软雅黑" pitchFamily="34" charset="-122"/>
                <a:ea typeface="微软雅黑" pitchFamily="34" charset="-122"/>
              </a:rPr>
              <a:t>相比于其他变量而言与</a:t>
            </a:r>
            <a:r>
              <a:rPr lang="en-US" altLang="zh-CN" b="1" dirty="0">
                <a:solidFill>
                  <a:srgbClr val="FFC000"/>
                </a:solidFill>
                <a:latin typeface="微软雅黑" pitchFamily="34" charset="-122"/>
                <a:ea typeface="微软雅黑" pitchFamily="34" charset="-122"/>
              </a:rPr>
              <a:t>median-house-value</a:t>
            </a:r>
            <a:r>
              <a:rPr lang="zh-CN" altLang="en-US" b="1" dirty="0">
                <a:solidFill>
                  <a:srgbClr val="FFC000"/>
                </a:solidFill>
                <a:latin typeface="微软雅黑" pitchFamily="34" charset="-122"/>
                <a:ea typeface="微软雅黑" pitchFamily="34" charset="-122"/>
              </a:rPr>
              <a:t>相关性最高</a:t>
            </a:r>
          </a:p>
        </p:txBody>
      </p:sp>
    </p:spTree>
    <p:extLst>
      <p:ext uri="{BB962C8B-B14F-4D97-AF65-F5344CB8AC3E}">
        <p14:creationId xmlns:p14="http://schemas.microsoft.com/office/powerpoint/2010/main" val="2792992630"/>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fice 主题">
  <a:themeElements>
    <a:clrScheme name="凸显">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2591</TotalTime>
  <Words>789</Words>
  <Application>Microsoft Office PowerPoint</Application>
  <PresentationFormat>宽屏</PresentationFormat>
  <Paragraphs>158</Paragraphs>
  <Slides>31</Slides>
  <Notes>5</Notes>
  <HiddenSlides>0</HiddenSlides>
  <MMClips>4</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31</vt:i4>
      </vt:variant>
    </vt:vector>
  </HeadingPairs>
  <TitlesOfParts>
    <vt:vector size="38" baseType="lpstr">
      <vt:lpstr>等线</vt:lpstr>
      <vt:lpstr>宋体</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微软用户</cp:lastModifiedBy>
  <cp:revision>178</cp:revision>
  <dcterms:created xsi:type="dcterms:W3CDTF">2016-08-18T04:34:43Z</dcterms:created>
  <dcterms:modified xsi:type="dcterms:W3CDTF">2018-12-24T03:24:49Z</dcterms:modified>
</cp:coreProperties>
</file>